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55"/>
  </p:notesMasterIdLst>
  <p:sldIdLst>
    <p:sldId id="256" r:id="rId2"/>
    <p:sldId id="784" r:id="rId3"/>
    <p:sldId id="785" r:id="rId4"/>
    <p:sldId id="782" r:id="rId5"/>
    <p:sldId id="788" r:id="rId6"/>
    <p:sldId id="792" r:id="rId7"/>
    <p:sldId id="831" r:id="rId8"/>
    <p:sldId id="832" r:id="rId9"/>
    <p:sldId id="833" r:id="rId10"/>
    <p:sldId id="834" r:id="rId11"/>
    <p:sldId id="888" r:id="rId12"/>
    <p:sldId id="839" r:id="rId13"/>
    <p:sldId id="883" r:id="rId14"/>
    <p:sldId id="882" r:id="rId15"/>
    <p:sldId id="841" r:id="rId16"/>
    <p:sldId id="835" r:id="rId17"/>
    <p:sldId id="842" r:id="rId18"/>
    <p:sldId id="846" r:id="rId19"/>
    <p:sldId id="845" r:id="rId20"/>
    <p:sldId id="847" r:id="rId21"/>
    <p:sldId id="848" r:id="rId22"/>
    <p:sldId id="849" r:id="rId23"/>
    <p:sldId id="850" r:id="rId24"/>
    <p:sldId id="851" r:id="rId25"/>
    <p:sldId id="843" r:id="rId26"/>
    <p:sldId id="859" r:id="rId27"/>
    <p:sldId id="860" r:id="rId28"/>
    <p:sldId id="861" r:id="rId29"/>
    <p:sldId id="862" r:id="rId30"/>
    <p:sldId id="852" r:id="rId31"/>
    <p:sldId id="884" r:id="rId32"/>
    <p:sldId id="863" r:id="rId33"/>
    <p:sldId id="853" r:id="rId34"/>
    <p:sldId id="865" r:id="rId35"/>
    <p:sldId id="866" r:id="rId36"/>
    <p:sldId id="867" r:id="rId37"/>
    <p:sldId id="864" r:id="rId38"/>
    <p:sldId id="885" r:id="rId39"/>
    <p:sldId id="855" r:id="rId40"/>
    <p:sldId id="869" r:id="rId41"/>
    <p:sldId id="856" r:id="rId42"/>
    <p:sldId id="857" r:id="rId43"/>
    <p:sldId id="870" r:id="rId44"/>
    <p:sldId id="886" r:id="rId45"/>
    <p:sldId id="871" r:id="rId46"/>
    <p:sldId id="872" r:id="rId47"/>
    <p:sldId id="874" r:id="rId48"/>
    <p:sldId id="876" r:id="rId49"/>
    <p:sldId id="875" r:id="rId50"/>
    <p:sldId id="878" r:id="rId51"/>
    <p:sldId id="879" r:id="rId52"/>
    <p:sldId id="887" r:id="rId53"/>
    <p:sldId id="858" r:id="rId5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1FB7B7"/>
    <a:srgbClr val="9EA5B5"/>
    <a:srgbClr val="8FAE6A"/>
    <a:srgbClr val="EBE5CB"/>
    <a:srgbClr val="2BC6E5"/>
    <a:srgbClr val="9D7859"/>
    <a:srgbClr val="295379"/>
    <a:srgbClr val="101B3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8" autoAdjust="0"/>
    <p:restoredTop sz="88667" autoAdjust="0"/>
  </p:normalViewPr>
  <p:slideViewPr>
    <p:cSldViewPr snapToGrid="0">
      <p:cViewPr varScale="1">
        <p:scale>
          <a:sx n="86" d="100"/>
          <a:sy n="86" d="100"/>
        </p:scale>
        <p:origin x="102" y="4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3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B9A12-BA1E-4931-88F1-96F859327F4F}" type="datetimeFigureOut">
              <a:rPr kumimoji="1" lang="ja-JP" altLang="en-US" smtClean="0"/>
              <a:t>2020/7/29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94615-E271-437A-BFE3-665DA01C4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72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B4272D-FDDA-410A-952B-5A4C2DE2D391}"/>
              </a:ext>
            </a:extLst>
          </p:cNvPr>
          <p:cNvSpPr txBox="1"/>
          <p:nvPr userDrawn="1"/>
        </p:nvSpPr>
        <p:spPr>
          <a:xfrm>
            <a:off x="8252367" y="6563572"/>
            <a:ext cx="3833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spc="200" baseline="0">
                <a:solidFill>
                  <a:srgbClr val="2E75B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created in 2018 / translated in 2020</a:t>
            </a:r>
            <a:endParaRPr kumimoji="1" lang="ja-JP" altLang="en-US" sz="1050" b="1" spc="200" baseline="0">
              <a:solidFill>
                <a:srgbClr val="2E75B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1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23A71F7-CA9B-4A1B-BE5B-61CE6B6002B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787628" y="2968877"/>
            <a:ext cx="7865153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4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What is Flow Map?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37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7">
            <a:extLst>
              <a:ext uri="{FF2B5EF4-FFF2-40B4-BE49-F238E27FC236}">
                <a16:creationId xmlns:a16="http://schemas.microsoft.com/office/drawing/2014/main" id="{35921851-67D5-4479-9756-4324D96E5C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6611" y="209845"/>
            <a:ext cx="7865153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What is Flow Map?</a:t>
            </a:r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81C0BA3-8CBB-4573-86AB-C6FE64BD20DF}"/>
              </a:ext>
            </a:extLst>
          </p:cNvPr>
          <p:cNvGrpSpPr/>
          <p:nvPr userDrawn="1"/>
        </p:nvGrpSpPr>
        <p:grpSpPr>
          <a:xfrm>
            <a:off x="110821" y="391975"/>
            <a:ext cx="724572" cy="534782"/>
            <a:chOff x="2730454" y="3014786"/>
            <a:chExt cx="1100233" cy="812045"/>
          </a:xfrm>
        </p:grpSpPr>
        <p:sp>
          <p:nvSpPr>
            <p:cNvPr id="12" name="フローチャート: 処理 11">
              <a:extLst>
                <a:ext uri="{FF2B5EF4-FFF2-40B4-BE49-F238E27FC236}">
                  <a16:creationId xmlns:a16="http://schemas.microsoft.com/office/drawing/2014/main" id="{57CB60B7-ABC5-49C8-9B17-BD7458AD4257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処理 12">
              <a:extLst>
                <a:ext uri="{FF2B5EF4-FFF2-40B4-BE49-F238E27FC236}">
                  <a16:creationId xmlns:a16="http://schemas.microsoft.com/office/drawing/2014/main" id="{CCD27FB9-C434-43C6-B8AF-3F3A84463DA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182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7">
            <a:extLst>
              <a:ext uri="{FF2B5EF4-FFF2-40B4-BE49-F238E27FC236}">
                <a16:creationId xmlns:a16="http://schemas.microsoft.com/office/drawing/2014/main" id="{C452329D-3D27-42CA-A678-00E6E2AEAC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827" y="2971800"/>
            <a:ext cx="11788346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Aaaa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02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D5F5AE38-73DA-41D4-8BC6-267D06425A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65A10E2-983E-4D45-A954-961D5F2F21D7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ProgressBarBG">
            <a:extLst>
              <a:ext uri="{FF2B5EF4-FFF2-40B4-BE49-F238E27FC236}">
                <a16:creationId xmlns:a16="http://schemas.microsoft.com/office/drawing/2014/main" id="{C36268CD-2526-4DB7-978F-2BA9DDDCC2CB}"/>
              </a:ext>
            </a:extLst>
          </p:cNvPr>
          <p:cNvSpPr/>
          <p:nvPr userDrawn="1"/>
        </p:nvSpPr>
        <p:spPr>
          <a:xfrm>
            <a:off x="0" y="6845300"/>
            <a:ext cx="12192000" cy="12700"/>
          </a:xfrm>
          <a:prstGeom prst="rect">
            <a:avLst/>
          </a:prstGeom>
          <a:solidFill>
            <a:srgbClr val="0C3849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75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5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oko_03_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interest.jp/moko_vfx/board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axil/status/989451306569027586" TargetMode="External"/><Relationship Id="rId2" Type="http://schemas.openxmlformats.org/officeDocument/2006/relationships/hyperlink" Target="https://twitter.com/shiba_zushi/status/974684732750413825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B970DF8-4D3A-46C4-BE04-B2A584CF1206}"/>
              </a:ext>
            </a:extLst>
          </p:cNvPr>
          <p:cNvSpPr txBox="1"/>
          <p:nvPr/>
        </p:nvSpPr>
        <p:spPr>
          <a:xfrm>
            <a:off x="0" y="2723494"/>
            <a:ext cx="12191999" cy="106343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4800" b="1" spc="6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Root Growth</a:t>
            </a:r>
            <a:r>
              <a:rPr lang="ja-JP" altLang="en-US" sz="4800" b="1" spc="6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4800" b="1" spc="6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FX</a:t>
            </a:r>
            <a:endParaRPr kumimoji="1" lang="ja-JP" altLang="en-US" sz="4800" b="1" spc="60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82BBAE-7792-455A-9A22-A09DC98E53E8}"/>
              </a:ext>
            </a:extLst>
          </p:cNvPr>
          <p:cNvSpPr txBox="1"/>
          <p:nvPr/>
        </p:nvSpPr>
        <p:spPr>
          <a:xfrm>
            <a:off x="0" y="3638963"/>
            <a:ext cx="12191999" cy="456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pc="30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using Unreal Engine 4 for game fx artist</a:t>
            </a:r>
            <a:endParaRPr kumimoji="1" lang="ja-JP" altLang="en-US" spc="30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フローチャート: せん孔テープ 3">
            <a:extLst>
              <a:ext uri="{FF2B5EF4-FFF2-40B4-BE49-F238E27FC236}">
                <a16:creationId xmlns:a16="http://schemas.microsoft.com/office/drawing/2014/main" id="{3B0CAA65-9285-4EEB-9F27-4AEAC11C93E9}"/>
              </a:ext>
            </a:extLst>
          </p:cNvPr>
          <p:cNvSpPr>
            <a:spLocks noChangeArrowheads="1"/>
          </p:cNvSpPr>
          <p:nvPr/>
        </p:nvSpPr>
        <p:spPr bwMode="auto">
          <a:xfrm rot="19741820" flipH="1">
            <a:off x="5302332" y="2025864"/>
            <a:ext cx="1462193" cy="922873"/>
          </a:xfrm>
          <a:custGeom>
            <a:avLst/>
            <a:gdLst>
              <a:gd name="connsiteX0" fmla="*/ 0 w 607586"/>
              <a:gd name="connsiteY0" fmla="*/ 78150 h 625197"/>
              <a:gd name="connsiteX1" fmla="*/ 607586 w 607586"/>
              <a:gd name="connsiteY1" fmla="*/ 78150 h 625197"/>
              <a:gd name="connsiteX2" fmla="*/ 607586 w 607586"/>
              <a:gd name="connsiteY2" fmla="*/ 547047 h 625197"/>
              <a:gd name="connsiteX3" fmla="*/ 0 w 607586"/>
              <a:gd name="connsiteY3" fmla="*/ 547047 h 625197"/>
              <a:gd name="connsiteX4" fmla="*/ 0 w 607586"/>
              <a:gd name="connsiteY4" fmla="*/ 78150 h 625197"/>
              <a:gd name="connsiteX0" fmla="*/ 0 w 1619511"/>
              <a:gd name="connsiteY0" fmla="*/ 383423 h 544096"/>
              <a:gd name="connsiteX1" fmla="*/ 1619511 w 1619511"/>
              <a:gd name="connsiteY1" fmla="*/ 0 h 544096"/>
              <a:gd name="connsiteX2" fmla="*/ 1619511 w 1619511"/>
              <a:gd name="connsiteY2" fmla="*/ 468897 h 544096"/>
              <a:gd name="connsiteX3" fmla="*/ 1011925 w 1619511"/>
              <a:gd name="connsiteY3" fmla="*/ 468897 h 544096"/>
              <a:gd name="connsiteX4" fmla="*/ 0 w 1619511"/>
              <a:gd name="connsiteY4" fmla="*/ 383423 h 544096"/>
              <a:gd name="connsiteX0" fmla="*/ 152774 w 1772285"/>
              <a:gd name="connsiteY0" fmla="*/ 383423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152774 w 1772285"/>
              <a:gd name="connsiteY4" fmla="*/ 383423 h 668860"/>
              <a:gd name="connsiteX0" fmla="*/ 584465 w 1772285"/>
              <a:gd name="connsiteY0" fmla="*/ 229339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584465 w 1772285"/>
              <a:gd name="connsiteY4" fmla="*/ 229339 h 668860"/>
              <a:gd name="connsiteX0" fmla="*/ 584465 w 1772285"/>
              <a:gd name="connsiteY0" fmla="*/ 229339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584465 w 1772285"/>
              <a:gd name="connsiteY4" fmla="*/ 229339 h 668860"/>
              <a:gd name="connsiteX0" fmla="*/ 584465 w 1772285"/>
              <a:gd name="connsiteY0" fmla="*/ 229339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584465 w 1772285"/>
              <a:gd name="connsiteY4" fmla="*/ 229339 h 668860"/>
              <a:gd name="connsiteX0" fmla="*/ 584465 w 1772285"/>
              <a:gd name="connsiteY0" fmla="*/ 229339 h 668860"/>
              <a:gd name="connsiteX1" fmla="*/ 1772285 w 1772285"/>
              <a:gd name="connsiteY1" fmla="*/ 0 h 668860"/>
              <a:gd name="connsiteX2" fmla="*/ 1772285 w 1772285"/>
              <a:gd name="connsiteY2" fmla="*/ 468897 h 668860"/>
              <a:gd name="connsiteX3" fmla="*/ 0 w 1772285"/>
              <a:gd name="connsiteY3" fmla="*/ 668860 h 668860"/>
              <a:gd name="connsiteX4" fmla="*/ 584465 w 1772285"/>
              <a:gd name="connsiteY4" fmla="*/ 229339 h 668860"/>
              <a:gd name="connsiteX0" fmla="*/ 705541 w 1893361"/>
              <a:gd name="connsiteY0" fmla="*/ 229339 h 883363"/>
              <a:gd name="connsiteX1" fmla="*/ 1893361 w 1893361"/>
              <a:gd name="connsiteY1" fmla="*/ 0 h 883363"/>
              <a:gd name="connsiteX2" fmla="*/ 1893361 w 1893361"/>
              <a:gd name="connsiteY2" fmla="*/ 468897 h 883363"/>
              <a:gd name="connsiteX3" fmla="*/ 0 w 1893361"/>
              <a:gd name="connsiteY3" fmla="*/ 883363 h 883363"/>
              <a:gd name="connsiteX4" fmla="*/ 705541 w 1893361"/>
              <a:gd name="connsiteY4" fmla="*/ 229339 h 883363"/>
              <a:gd name="connsiteX0" fmla="*/ 749873 w 1893361"/>
              <a:gd name="connsiteY0" fmla="*/ 307394 h 883363"/>
              <a:gd name="connsiteX1" fmla="*/ 1893361 w 1893361"/>
              <a:gd name="connsiteY1" fmla="*/ 0 h 883363"/>
              <a:gd name="connsiteX2" fmla="*/ 1893361 w 1893361"/>
              <a:gd name="connsiteY2" fmla="*/ 468897 h 883363"/>
              <a:gd name="connsiteX3" fmla="*/ 0 w 1893361"/>
              <a:gd name="connsiteY3" fmla="*/ 883363 h 883363"/>
              <a:gd name="connsiteX4" fmla="*/ 749873 w 1893361"/>
              <a:gd name="connsiteY4" fmla="*/ 307394 h 883363"/>
              <a:gd name="connsiteX0" fmla="*/ 749873 w 1893361"/>
              <a:gd name="connsiteY0" fmla="*/ 307394 h 883363"/>
              <a:gd name="connsiteX1" fmla="*/ 1893361 w 1893361"/>
              <a:gd name="connsiteY1" fmla="*/ 0 h 883363"/>
              <a:gd name="connsiteX2" fmla="*/ 1893361 w 1893361"/>
              <a:gd name="connsiteY2" fmla="*/ 468897 h 883363"/>
              <a:gd name="connsiteX3" fmla="*/ 0 w 1893361"/>
              <a:gd name="connsiteY3" fmla="*/ 883363 h 883363"/>
              <a:gd name="connsiteX4" fmla="*/ 749873 w 1893361"/>
              <a:gd name="connsiteY4" fmla="*/ 307394 h 883363"/>
              <a:gd name="connsiteX0" fmla="*/ 749873 w 1893361"/>
              <a:gd name="connsiteY0" fmla="*/ 307394 h 883363"/>
              <a:gd name="connsiteX1" fmla="*/ 1893361 w 1893361"/>
              <a:gd name="connsiteY1" fmla="*/ 0 h 883363"/>
              <a:gd name="connsiteX2" fmla="*/ 1893361 w 1893361"/>
              <a:gd name="connsiteY2" fmla="*/ 468897 h 883363"/>
              <a:gd name="connsiteX3" fmla="*/ 0 w 1893361"/>
              <a:gd name="connsiteY3" fmla="*/ 883363 h 883363"/>
              <a:gd name="connsiteX4" fmla="*/ 749873 w 1893361"/>
              <a:gd name="connsiteY4" fmla="*/ 307394 h 883363"/>
              <a:gd name="connsiteX0" fmla="*/ 749873 w 1893361"/>
              <a:gd name="connsiteY0" fmla="*/ 30846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749873 w 1893361"/>
              <a:gd name="connsiteY4" fmla="*/ 308466 h 884435"/>
              <a:gd name="connsiteX0" fmla="*/ 749873 w 1893361"/>
              <a:gd name="connsiteY0" fmla="*/ 30846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749873 w 1893361"/>
              <a:gd name="connsiteY4" fmla="*/ 308466 h 884435"/>
              <a:gd name="connsiteX0" fmla="*/ 553542 w 1893361"/>
              <a:gd name="connsiteY0" fmla="*/ 37442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553542 w 1893361"/>
              <a:gd name="connsiteY4" fmla="*/ 374426 h 884435"/>
              <a:gd name="connsiteX0" fmla="*/ 553542 w 1893361"/>
              <a:gd name="connsiteY0" fmla="*/ 37442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553542 w 1893361"/>
              <a:gd name="connsiteY4" fmla="*/ 374426 h 884435"/>
              <a:gd name="connsiteX0" fmla="*/ 553542 w 1893361"/>
              <a:gd name="connsiteY0" fmla="*/ 374426 h 884435"/>
              <a:gd name="connsiteX1" fmla="*/ 1734866 w 1893361"/>
              <a:gd name="connsiteY1" fmla="*/ 0 h 884435"/>
              <a:gd name="connsiteX2" fmla="*/ 1893361 w 1893361"/>
              <a:gd name="connsiteY2" fmla="*/ 469969 h 884435"/>
              <a:gd name="connsiteX3" fmla="*/ 0 w 1893361"/>
              <a:gd name="connsiteY3" fmla="*/ 884435 h 884435"/>
              <a:gd name="connsiteX4" fmla="*/ 553542 w 1893361"/>
              <a:gd name="connsiteY4" fmla="*/ 374426 h 884435"/>
              <a:gd name="connsiteX0" fmla="*/ 459903 w 1799722"/>
              <a:gd name="connsiteY0" fmla="*/ 374426 h 922873"/>
              <a:gd name="connsiteX1" fmla="*/ 1641227 w 1799722"/>
              <a:gd name="connsiteY1" fmla="*/ 0 h 922873"/>
              <a:gd name="connsiteX2" fmla="*/ 1799722 w 1799722"/>
              <a:gd name="connsiteY2" fmla="*/ 469969 h 922873"/>
              <a:gd name="connsiteX3" fmla="*/ 0 w 1799722"/>
              <a:gd name="connsiteY3" fmla="*/ 922873 h 922873"/>
              <a:gd name="connsiteX4" fmla="*/ 459903 w 1799722"/>
              <a:gd name="connsiteY4" fmla="*/ 374426 h 922873"/>
              <a:gd name="connsiteX0" fmla="*/ 459903 w 1799722"/>
              <a:gd name="connsiteY0" fmla="*/ 374426 h 922873"/>
              <a:gd name="connsiteX1" fmla="*/ 1641227 w 1799722"/>
              <a:gd name="connsiteY1" fmla="*/ 0 h 922873"/>
              <a:gd name="connsiteX2" fmla="*/ 1799722 w 1799722"/>
              <a:gd name="connsiteY2" fmla="*/ 469969 h 922873"/>
              <a:gd name="connsiteX3" fmla="*/ 0 w 1799722"/>
              <a:gd name="connsiteY3" fmla="*/ 922873 h 922873"/>
              <a:gd name="connsiteX4" fmla="*/ 459903 w 1799722"/>
              <a:gd name="connsiteY4" fmla="*/ 374426 h 922873"/>
              <a:gd name="connsiteX0" fmla="*/ 459903 w 1799722"/>
              <a:gd name="connsiteY0" fmla="*/ 374426 h 922873"/>
              <a:gd name="connsiteX1" fmla="*/ 1641227 w 1799722"/>
              <a:gd name="connsiteY1" fmla="*/ 0 h 922873"/>
              <a:gd name="connsiteX2" fmla="*/ 1799722 w 1799722"/>
              <a:gd name="connsiteY2" fmla="*/ 469969 h 922873"/>
              <a:gd name="connsiteX3" fmla="*/ 0 w 1799722"/>
              <a:gd name="connsiteY3" fmla="*/ 922873 h 922873"/>
              <a:gd name="connsiteX4" fmla="*/ 459903 w 1799722"/>
              <a:gd name="connsiteY4" fmla="*/ 374426 h 922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722" h="922873">
                <a:moveTo>
                  <a:pt x="459903" y="374426"/>
                </a:moveTo>
                <a:cubicBezTo>
                  <a:pt x="823846" y="125487"/>
                  <a:pt x="852087" y="548111"/>
                  <a:pt x="1641227" y="0"/>
                </a:cubicBezTo>
                <a:lnTo>
                  <a:pt x="1799722" y="469969"/>
                </a:lnTo>
                <a:cubicBezTo>
                  <a:pt x="772723" y="813110"/>
                  <a:pt x="892743" y="216905"/>
                  <a:pt x="0" y="922873"/>
                </a:cubicBezTo>
                <a:cubicBezTo>
                  <a:pt x="198553" y="619143"/>
                  <a:pt x="264108" y="517435"/>
                  <a:pt x="459903" y="374426"/>
                </a:cubicBezTo>
                <a:close/>
              </a:path>
            </a:pathLst>
          </a:custGeom>
          <a:gradFill rotWithShape="1">
            <a:gsLst>
              <a:gs pos="73000">
                <a:srgbClr val="A28634"/>
              </a:gs>
              <a:gs pos="0">
                <a:srgbClr val="B2CE39"/>
              </a:gs>
              <a:gs pos="100000">
                <a:srgbClr val="FFCA00"/>
              </a:gs>
            </a:gsLst>
            <a:lin ang="18900000" scaled="1"/>
          </a:gradFill>
          <a:ln w="38100" algn="ctr">
            <a:solidFill>
              <a:srgbClr val="EEECE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7386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B3B520F-75FB-457E-8BEC-3E7E2300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3249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37826826-E47E-498E-91BF-A35405D84FAE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Next, you need to create a </a:t>
            </a:r>
            <a:r>
              <a:rPr lang="en-US" altLang="ja-JP" sz="2400" spc="200">
                <a:solidFill>
                  <a:srgbClr val="1FB7B7"/>
                </a:solidFill>
              </a:rPr>
              <a:t>material</a:t>
            </a:r>
            <a:r>
              <a:rPr lang="en-US" altLang="ja-JP" sz="2400" spc="200"/>
              <a:t> that like this on UE4.</a:t>
            </a:r>
          </a:p>
          <a:p>
            <a:pPr algn="ctr"/>
            <a:r>
              <a:rPr lang="en-US" altLang="ja-JP" sz="2400" spc="200"/>
              <a:t>The blend mode is “</a:t>
            </a:r>
            <a:r>
              <a:rPr lang="en-US" altLang="ja-JP" sz="2400" spc="200">
                <a:solidFill>
                  <a:srgbClr val="1FB7B7"/>
                </a:solidFill>
              </a:rPr>
              <a:t>Masked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4486AF0-D5B6-4C23-BE4D-8B059898BDE5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1C05B631-F9DC-469E-AF6D-C6E353245A9F}"/>
              </a:ext>
            </a:extLst>
          </p:cNvPr>
          <p:cNvSpPr/>
          <p:nvPr/>
        </p:nvSpPr>
        <p:spPr>
          <a:xfrm>
            <a:off x="0" y="6489700"/>
            <a:ext cx="230037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721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B3B520F-75FB-457E-8BEC-3E7E2300F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3249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37826826-E47E-498E-91BF-A35405D84FAE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Next, you need to create a </a:t>
            </a:r>
            <a:r>
              <a:rPr lang="en-US" altLang="ja-JP" sz="2400" spc="200">
                <a:solidFill>
                  <a:srgbClr val="1FB7B7"/>
                </a:solidFill>
              </a:rPr>
              <a:t>material</a:t>
            </a:r>
            <a:r>
              <a:rPr lang="en-US" altLang="ja-JP" sz="2400" spc="200"/>
              <a:t> that like this on UE4.</a:t>
            </a:r>
          </a:p>
          <a:p>
            <a:pPr algn="ctr"/>
            <a:r>
              <a:rPr lang="en-US" altLang="ja-JP" sz="2400" spc="200"/>
              <a:t>The blend mode is “</a:t>
            </a:r>
            <a:r>
              <a:rPr lang="en-US" altLang="ja-JP" sz="2400" spc="200">
                <a:solidFill>
                  <a:srgbClr val="1FB7B7"/>
                </a:solidFill>
              </a:rPr>
              <a:t>Masked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4486AF0-D5B6-4C23-BE4D-8B059898BDE5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5D9A75FE-B0F0-44A9-8F1D-1C08DA8ABF30}"/>
              </a:ext>
            </a:extLst>
          </p:cNvPr>
          <p:cNvSpPr/>
          <p:nvPr/>
        </p:nvSpPr>
        <p:spPr>
          <a:xfrm>
            <a:off x="0" y="6489700"/>
            <a:ext cx="253041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00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BranchGrowth1">
            <a:hlinkClick r:id="" action="ppaction://media"/>
            <a:extLst>
              <a:ext uri="{FF2B5EF4-FFF2-40B4-BE49-F238E27FC236}">
                <a16:creationId xmlns:a16="http://schemas.microsoft.com/office/drawing/2014/main" id="{B39E4025-ED38-4E69-B2FA-8387707F5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44816" cy="5017233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If you change the “BranchGrowth”, the root appears.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F9676C2E-851E-40C5-8D90-11AC74C075C5}"/>
              </a:ext>
            </a:extLst>
          </p:cNvPr>
          <p:cNvSpPr/>
          <p:nvPr/>
        </p:nvSpPr>
        <p:spPr>
          <a:xfrm>
            <a:off x="0" y="6489700"/>
            <a:ext cx="276045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543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C4FCC7-D788-41B6-A3B7-457E71B3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2424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4CC00E30-6080-4FEB-BDA2-2B12CC0DA806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You can make a gradient from a Texture Coordinate node.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614E2B-2CB9-428C-ACC0-2800F9A8506B}"/>
              </a:ext>
            </a:extLst>
          </p:cNvPr>
          <p:cNvSpPr/>
          <p:nvPr/>
        </p:nvSpPr>
        <p:spPr>
          <a:xfrm>
            <a:off x="1903727" y="2710543"/>
            <a:ext cx="3397616" cy="2366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D8B37F8-2B83-460B-A9C3-C16043D78E9F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0A3A7381-9A8E-4284-B6D5-4DC5C6708BEB}"/>
              </a:ext>
            </a:extLst>
          </p:cNvPr>
          <p:cNvSpPr/>
          <p:nvPr/>
        </p:nvSpPr>
        <p:spPr>
          <a:xfrm>
            <a:off x="0" y="6489700"/>
            <a:ext cx="299049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766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7C4FCC7-D788-41B6-A3B7-457E71B37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2424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4CC00E30-6080-4FEB-BDA2-2B12CC0DA806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 forgot to prepare a UV image of this model...</a:t>
            </a:r>
          </a:p>
          <a:p>
            <a:pPr algn="ctr"/>
            <a:r>
              <a:rPr lang="en-US" altLang="ja-JP" sz="2400" spc="200"/>
              <a:t>but this is how the UV is opened.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2614E2B-2CB9-428C-ACC0-2800F9A8506B}"/>
              </a:ext>
            </a:extLst>
          </p:cNvPr>
          <p:cNvSpPr/>
          <p:nvPr/>
        </p:nvSpPr>
        <p:spPr>
          <a:xfrm>
            <a:off x="1903727" y="2710543"/>
            <a:ext cx="3397616" cy="23665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0335933-C695-4337-B946-8B38E26350AB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A122CDD4-2180-4CED-BF07-DE2F27106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2" y="1622918"/>
            <a:ext cx="4304066" cy="262564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1D0BFCD0-9C6B-4D11-9E3C-52F6E069FDF7}"/>
              </a:ext>
            </a:extLst>
          </p:cNvPr>
          <p:cNvSpPr/>
          <p:nvPr/>
        </p:nvSpPr>
        <p:spPr>
          <a:xfrm>
            <a:off x="0" y="6489700"/>
            <a:ext cx="322052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2983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2A51934-CEBF-4B24-9021-FFEAF971D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2424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28E4E4B-680C-4A68-89A8-D1CE47E29667}"/>
              </a:ext>
            </a:extLst>
          </p:cNvPr>
          <p:cNvSpPr/>
          <p:nvPr/>
        </p:nvSpPr>
        <p:spPr>
          <a:xfrm>
            <a:off x="3416843" y="1180047"/>
            <a:ext cx="1982471" cy="1160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BA4B1F30-667D-4A82-9D10-5E2A7E5072C0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Then you can create a parameter “BranchGrowth”.</a:t>
            </a:r>
          </a:p>
          <a:p>
            <a:pPr algn="ctr"/>
            <a:r>
              <a:rPr lang="en-US" altLang="ja-JP" sz="2400" spc="200">
                <a:solidFill>
                  <a:schemeClr val="accent6"/>
                </a:solidFill>
              </a:rPr>
              <a:t>(I want to change the name from “Branch” to “Root”...)</a:t>
            </a:r>
            <a:endParaRPr lang="ja-JP" altLang="en-US" sz="2400" spc="200">
              <a:solidFill>
                <a:schemeClr val="accent6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9326A85-60F9-4BBA-B91F-93AAA2D03A80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45035844-591A-42FE-8DDC-3979BE8E6C89}"/>
              </a:ext>
            </a:extLst>
          </p:cNvPr>
          <p:cNvSpPr/>
          <p:nvPr/>
        </p:nvSpPr>
        <p:spPr>
          <a:xfrm>
            <a:off x="0" y="6489700"/>
            <a:ext cx="345056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13344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3B89B6A-0CF0-45CA-9F94-A213BA6DC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43" y="1124245"/>
            <a:ext cx="8503514" cy="400724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9644D0F-7543-474C-A989-57367B761396}"/>
              </a:ext>
            </a:extLst>
          </p:cNvPr>
          <p:cNvSpPr/>
          <p:nvPr/>
        </p:nvSpPr>
        <p:spPr>
          <a:xfrm>
            <a:off x="5800813" y="1818393"/>
            <a:ext cx="2537644" cy="13493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D8061105-8AE5-4792-9564-0EF50CF706CB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The gradient and parameters are </a:t>
            </a:r>
            <a:r>
              <a:rPr lang="en-US" altLang="ja-JP" sz="2400" spc="200">
                <a:solidFill>
                  <a:srgbClr val="1FB7B7"/>
                </a:solidFill>
              </a:rPr>
              <a:t>added</a:t>
            </a:r>
            <a:r>
              <a:rPr lang="en-US" altLang="ja-JP" sz="2400" spc="200"/>
              <a:t> and then </a:t>
            </a:r>
            <a:r>
              <a:rPr lang="en-US" altLang="ja-JP" sz="2400" spc="200">
                <a:solidFill>
                  <a:srgbClr val="1FB7B7"/>
                </a:solidFill>
              </a:rPr>
              <a:t>truncated</a:t>
            </a:r>
            <a:r>
              <a:rPr lang="en-US" altLang="ja-JP" sz="2400" spc="200"/>
              <a:t>.</a:t>
            </a:r>
          </a:p>
          <a:p>
            <a:pPr algn="ctr"/>
            <a:r>
              <a:rPr lang="en-US" altLang="ja-JP" sz="2400" spc="200"/>
              <a:t>What does that mean?</a:t>
            </a:r>
            <a:endParaRPr lang="ja-JP" altLang="en-US" sz="2400" spc="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349A697-B857-4ADC-95D4-BEC2D789D9B8}"/>
              </a:ext>
            </a:extLst>
          </p:cNvPr>
          <p:cNvSpPr/>
          <p:nvPr/>
        </p:nvSpPr>
        <p:spPr>
          <a:xfrm>
            <a:off x="8900878" y="2231571"/>
            <a:ext cx="1435993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Opacity Mask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4EF4DC78-82C0-4738-9E9C-22C8F633E0E1}"/>
              </a:ext>
            </a:extLst>
          </p:cNvPr>
          <p:cNvSpPr/>
          <p:nvPr/>
        </p:nvSpPr>
        <p:spPr>
          <a:xfrm>
            <a:off x="0" y="6489700"/>
            <a:ext cx="368060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203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A46F12D-63B3-4B7D-B709-30F3B8A6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 may be unnecessary, but I’ll explain it carefully.</a:t>
            </a:r>
          </a:p>
          <a:p>
            <a:pPr algn="ctr"/>
            <a:r>
              <a:rPr lang="en-US" altLang="ja-JP" sz="2400" spc="200"/>
              <a:t>First, this is a graph of a linear gradient.</a:t>
            </a:r>
            <a:endParaRPr lang="ja-JP" altLang="en-US" sz="2400" spc="2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5F22CF3F-57D6-4075-B8EA-B7C3392EF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026444"/>
            <a:ext cx="1944216" cy="2655161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ProgressBar">
            <a:extLst>
              <a:ext uri="{FF2B5EF4-FFF2-40B4-BE49-F238E27FC236}">
                <a16:creationId xmlns:a16="http://schemas.microsoft.com/office/drawing/2014/main" id="{60C4FE83-14AA-4889-B937-CE2B2ADE50A2}"/>
              </a:ext>
            </a:extLst>
          </p:cNvPr>
          <p:cNvSpPr/>
          <p:nvPr/>
        </p:nvSpPr>
        <p:spPr>
          <a:xfrm>
            <a:off x="0" y="6489700"/>
            <a:ext cx="391064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2498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A46F12D-63B3-4B7D-B709-30F3B8A6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E0CE2FE-DABC-429B-AB77-971B5130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026444"/>
            <a:ext cx="3543996" cy="382066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 the graph is unchanged.</a:t>
            </a:r>
            <a:endParaRPr lang="ja-JP" altLang="en-US" sz="2400" spc="2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D0A6A0F-1705-4F17-988B-3DC2B5B2ECD7}"/>
              </a:ext>
            </a:extLst>
          </p:cNvPr>
          <p:cNvSpPr/>
          <p:nvPr/>
        </p:nvSpPr>
        <p:spPr>
          <a:xfrm>
            <a:off x="5923946" y="1668288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B4ADB0-68FE-421E-AD0A-9037775F79C1}"/>
              </a:ext>
            </a:extLst>
          </p:cNvPr>
          <p:cNvSpPr txBox="1"/>
          <p:nvPr/>
        </p:nvSpPr>
        <p:spPr>
          <a:xfrm>
            <a:off x="5875878" y="1637570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ProgressBar">
            <a:extLst>
              <a:ext uri="{FF2B5EF4-FFF2-40B4-BE49-F238E27FC236}">
                <a16:creationId xmlns:a16="http://schemas.microsoft.com/office/drawing/2014/main" id="{9EF428E8-F619-475E-B1AE-E44A32B1AD64}"/>
              </a:ext>
            </a:extLst>
          </p:cNvPr>
          <p:cNvSpPr/>
          <p:nvPr/>
        </p:nvSpPr>
        <p:spPr>
          <a:xfrm>
            <a:off x="0" y="6489700"/>
            <a:ext cx="414067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1369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9A46F12D-63B3-4B7D-B709-30F3B8A6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3618F0-82F7-45A2-B2A5-D85B49A3A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564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93B9D3DE-A170-42FD-B659-D9B3E36E4690}"/>
              </a:ext>
            </a:extLst>
          </p:cNvPr>
          <p:cNvSpPr/>
          <p:nvPr/>
        </p:nvSpPr>
        <p:spPr>
          <a:xfrm>
            <a:off x="5705565" y="2985901"/>
            <a:ext cx="792088" cy="720080"/>
          </a:xfrm>
          <a:prstGeom prst="rightArrow">
            <a:avLst/>
          </a:prstGeom>
          <a:ln w="38100">
            <a:solidFill>
              <a:srgbClr val="EBE5C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And when the value is </a:t>
            </a:r>
            <a:r>
              <a:rPr lang="en-US" altLang="ja-JP" sz="2400" spc="200">
                <a:solidFill>
                  <a:srgbClr val="1FB7B7"/>
                </a:solidFill>
              </a:rPr>
              <a:t>truncated</a:t>
            </a:r>
            <a:r>
              <a:rPr lang="en-US" altLang="ja-JP" sz="2400" spc="200"/>
              <a:t>, it all goes to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A15B82-74E1-4887-85AA-B35146255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764" y="1026444"/>
            <a:ext cx="1845890" cy="147278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3CF1C4DF-7CC1-4A80-829D-400C75C6E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1764" y="2503136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ProgressBar">
            <a:extLst>
              <a:ext uri="{FF2B5EF4-FFF2-40B4-BE49-F238E27FC236}">
                <a16:creationId xmlns:a16="http://schemas.microsoft.com/office/drawing/2014/main" id="{1064D4D1-0341-4396-AA99-62C9F641478A}"/>
              </a:ext>
            </a:extLst>
          </p:cNvPr>
          <p:cNvSpPr/>
          <p:nvPr/>
        </p:nvSpPr>
        <p:spPr>
          <a:xfrm>
            <a:off x="0" y="6489700"/>
            <a:ext cx="437071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301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2730453" y="3101579"/>
            <a:ext cx="778865" cy="574854"/>
            <a:chOff x="2730454" y="3014786"/>
            <a:chExt cx="1100233" cy="812045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ProgressBar">
            <a:extLst>
              <a:ext uri="{FF2B5EF4-FFF2-40B4-BE49-F238E27FC236}">
                <a16:creationId xmlns:a16="http://schemas.microsoft.com/office/drawing/2014/main" id="{AB322F34-9D00-4DC0-838C-6565AA3373C7}"/>
              </a:ext>
            </a:extLst>
          </p:cNvPr>
          <p:cNvSpPr/>
          <p:nvPr/>
        </p:nvSpPr>
        <p:spPr>
          <a:xfrm>
            <a:off x="0" y="6489700"/>
            <a:ext cx="46007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2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BAB6C5E1-87DC-4B14-A28A-AC9069821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E0CE2FE-DABC-429B-AB77-971B5130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026444"/>
            <a:ext cx="3543996" cy="382066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0.5</a:t>
            </a:r>
            <a:r>
              <a:rPr lang="en-US" altLang="ja-JP" sz="2400" spc="200"/>
              <a:t>, the entire graph increase by </a:t>
            </a:r>
            <a:r>
              <a:rPr lang="en-US" altLang="ja-JP" sz="2400" spc="200">
                <a:solidFill>
                  <a:srgbClr val="1FB7B7"/>
                </a:solidFill>
              </a:rPr>
              <a:t>0.5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D0A6A0F-1705-4F17-988B-3DC2B5B2ECD7}"/>
              </a:ext>
            </a:extLst>
          </p:cNvPr>
          <p:cNvSpPr/>
          <p:nvPr/>
        </p:nvSpPr>
        <p:spPr>
          <a:xfrm>
            <a:off x="5923946" y="1668288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7B4ADB0-68FE-421E-AD0A-9037775F79C1}"/>
              </a:ext>
            </a:extLst>
          </p:cNvPr>
          <p:cNvSpPr txBox="1"/>
          <p:nvPr/>
        </p:nvSpPr>
        <p:spPr>
          <a:xfrm>
            <a:off x="5862431" y="1704805"/>
            <a:ext cx="617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0.5</a:t>
            </a:r>
            <a:endParaRPr kumimoji="1" lang="ja-JP" altLang="en-US" sz="24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DF4A4FDA-D948-4C3E-AFE9-7ED1EAA893E5}"/>
              </a:ext>
            </a:extLst>
          </p:cNvPr>
          <p:cNvSpPr/>
          <p:nvPr/>
        </p:nvSpPr>
        <p:spPr>
          <a:xfrm>
            <a:off x="0" y="6489700"/>
            <a:ext cx="460075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2208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>
            <a:extLst>
              <a:ext uri="{FF2B5EF4-FFF2-40B4-BE49-F238E27FC236}">
                <a16:creationId xmlns:a16="http://schemas.microsoft.com/office/drawing/2014/main" id="{0FA2FDE5-A819-4F87-8AA4-D94DE298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64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93B9D3DE-A170-42FD-B659-D9B3E36E4690}"/>
              </a:ext>
            </a:extLst>
          </p:cNvPr>
          <p:cNvSpPr/>
          <p:nvPr/>
        </p:nvSpPr>
        <p:spPr>
          <a:xfrm>
            <a:off x="5705565" y="2985901"/>
            <a:ext cx="792088" cy="720080"/>
          </a:xfrm>
          <a:prstGeom prst="rightArrow">
            <a:avLst/>
          </a:prstGeom>
          <a:ln w="38100">
            <a:solidFill>
              <a:srgbClr val="EBE5C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trapezoid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And when the value is </a:t>
            </a:r>
            <a:r>
              <a:rPr lang="en-US" altLang="ja-JP" sz="2400" spc="200">
                <a:solidFill>
                  <a:srgbClr val="1FB7B7"/>
                </a:solidFill>
              </a:rPr>
              <a:t>truncated</a:t>
            </a:r>
            <a:r>
              <a:rPr lang="en-US" altLang="ja-JP" sz="2400" spc="200"/>
              <a:t>, it bounds 0.5 to </a:t>
            </a:r>
            <a:r>
              <a:rPr lang="en-US" altLang="ja-JP" sz="2400" spc="200">
                <a:solidFill>
                  <a:srgbClr val="1FB7B7"/>
                </a:solidFill>
              </a:rPr>
              <a:t>0 or 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A15B82-74E1-4887-85AA-B3514625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764" y="1026444"/>
            <a:ext cx="1845890" cy="147278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23702E6-A4CE-4F10-B277-195D2CA1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764" y="2503136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89715351-FA5C-4C27-B557-2EE9590E4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台形 4">
            <a:extLst>
              <a:ext uri="{FF2B5EF4-FFF2-40B4-BE49-F238E27FC236}">
                <a16:creationId xmlns:a16="http://schemas.microsoft.com/office/drawing/2014/main" id="{C217A07E-BB23-465A-A23F-CDE5E25821FD}"/>
              </a:ext>
            </a:extLst>
          </p:cNvPr>
          <p:cNvSpPr/>
          <p:nvPr/>
        </p:nvSpPr>
        <p:spPr>
          <a:xfrm>
            <a:off x="10024533" y="2653796"/>
            <a:ext cx="1286917" cy="1168132"/>
          </a:xfrm>
          <a:custGeom>
            <a:avLst/>
            <a:gdLst>
              <a:gd name="connsiteX0" fmla="*/ 0 w 1285438"/>
              <a:gd name="connsiteY0" fmla="*/ 1168132 h 1168132"/>
              <a:gd name="connsiteX1" fmla="*/ 292033 w 1285438"/>
              <a:gd name="connsiteY1" fmla="*/ 0 h 1168132"/>
              <a:gd name="connsiteX2" fmla="*/ 993405 w 1285438"/>
              <a:gd name="connsiteY2" fmla="*/ 0 h 1168132"/>
              <a:gd name="connsiteX3" fmla="*/ 1285438 w 1285438"/>
              <a:gd name="connsiteY3" fmla="*/ 1168132 h 1168132"/>
              <a:gd name="connsiteX4" fmla="*/ 0 w 1285438"/>
              <a:gd name="connsiteY4" fmla="*/ 1168132 h 1168132"/>
              <a:gd name="connsiteX0" fmla="*/ 0 w 1286917"/>
              <a:gd name="connsiteY0" fmla="*/ 1168132 h 1168132"/>
              <a:gd name="connsiteX1" fmla="*/ 292033 w 1286917"/>
              <a:gd name="connsiteY1" fmla="*/ 0 h 1168132"/>
              <a:gd name="connsiteX2" fmla="*/ 1286917 w 1286917"/>
              <a:gd name="connsiteY2" fmla="*/ 22578 h 1168132"/>
              <a:gd name="connsiteX3" fmla="*/ 1285438 w 1286917"/>
              <a:gd name="connsiteY3" fmla="*/ 1168132 h 1168132"/>
              <a:gd name="connsiteX4" fmla="*/ 0 w 1286917"/>
              <a:gd name="connsiteY4" fmla="*/ 1168132 h 1168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17" h="1168132">
                <a:moveTo>
                  <a:pt x="0" y="1168132"/>
                </a:moveTo>
                <a:lnTo>
                  <a:pt x="292033" y="0"/>
                </a:lnTo>
                <a:lnTo>
                  <a:pt x="1286917" y="22578"/>
                </a:lnTo>
                <a:lnTo>
                  <a:pt x="1285438" y="1168132"/>
                </a:lnTo>
                <a:lnTo>
                  <a:pt x="0" y="1168132"/>
                </a:lnTo>
                <a:close/>
              </a:path>
            </a:pathLst>
          </a:custGeom>
          <a:solidFill>
            <a:srgbClr val="9EA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2DBB88E1-2DC2-4B54-AC19-CAC0F649870A}"/>
              </a:ext>
            </a:extLst>
          </p:cNvPr>
          <p:cNvSpPr/>
          <p:nvPr/>
        </p:nvSpPr>
        <p:spPr>
          <a:xfrm>
            <a:off x="0" y="6489700"/>
            <a:ext cx="483079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75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D7F2399-9352-4B4D-BB2C-E8A46BCA0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E0CE2FE-DABC-429B-AB77-971B5130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174" y="1026444"/>
            <a:ext cx="3543996" cy="382066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, the entire graph increase by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1D0A6A0F-1705-4F17-988B-3DC2B5B2ECD7}"/>
              </a:ext>
            </a:extLst>
          </p:cNvPr>
          <p:cNvSpPr/>
          <p:nvPr/>
        </p:nvSpPr>
        <p:spPr>
          <a:xfrm>
            <a:off x="5923946" y="1668288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B01CA80-8825-4237-90FB-AF7C03366DE8}"/>
              </a:ext>
            </a:extLst>
          </p:cNvPr>
          <p:cNvSpPr txBox="1"/>
          <p:nvPr/>
        </p:nvSpPr>
        <p:spPr>
          <a:xfrm>
            <a:off x="5862431" y="1637570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E8F0675E-EE4B-4437-95D4-7211FA7BC29C}"/>
              </a:ext>
            </a:extLst>
          </p:cNvPr>
          <p:cNvSpPr/>
          <p:nvPr/>
        </p:nvSpPr>
        <p:spPr>
          <a:xfrm>
            <a:off x="0" y="6489700"/>
            <a:ext cx="506083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9093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03F9A8C2-66AD-49B0-9BA2-AB044E57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64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93B9D3DE-A170-42FD-B659-D9B3E36E4690}"/>
              </a:ext>
            </a:extLst>
          </p:cNvPr>
          <p:cNvSpPr/>
          <p:nvPr/>
        </p:nvSpPr>
        <p:spPr>
          <a:xfrm>
            <a:off x="5705565" y="2985901"/>
            <a:ext cx="792088" cy="720080"/>
          </a:xfrm>
          <a:prstGeom prst="rightArrow">
            <a:avLst/>
          </a:prstGeom>
          <a:ln w="38100">
            <a:solidFill>
              <a:srgbClr val="EBE5C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CBC2904A-242E-41E0-9243-060B6ACBAE7D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And when the value is </a:t>
            </a:r>
            <a:r>
              <a:rPr lang="en-US" altLang="ja-JP" sz="2400" spc="200">
                <a:solidFill>
                  <a:srgbClr val="1FB7B7"/>
                </a:solidFill>
              </a:rPr>
              <a:t>truncated</a:t>
            </a:r>
            <a:r>
              <a:rPr lang="en-US" altLang="ja-JP" sz="2400" spc="200"/>
              <a:t>, it all goes to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DA15B82-74E1-4887-85AA-B3514625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764" y="1026444"/>
            <a:ext cx="1845890" cy="147278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B5AD210-EF86-4F1B-958B-776FAA976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764" y="2503136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C92E4D30-4F9E-4E50-A234-CEB897B5A0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037" y="1487028"/>
            <a:ext cx="2438400" cy="365760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ProgressBar">
            <a:extLst>
              <a:ext uri="{FF2B5EF4-FFF2-40B4-BE49-F238E27FC236}">
                <a16:creationId xmlns:a16="http://schemas.microsoft.com/office/drawing/2014/main" id="{53335A45-8BEB-40C5-8BE3-F319744016B9}"/>
              </a:ext>
            </a:extLst>
          </p:cNvPr>
          <p:cNvSpPr/>
          <p:nvPr/>
        </p:nvSpPr>
        <p:spPr>
          <a:xfrm>
            <a:off x="0" y="6489700"/>
            <a:ext cx="529086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9629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BranchGrowth1">
            <a:hlinkClick r:id="" action="ppaction://media"/>
            <a:extLst>
              <a:ext uri="{FF2B5EF4-FFF2-40B4-BE49-F238E27FC236}">
                <a16:creationId xmlns:a16="http://schemas.microsoft.com/office/drawing/2014/main" id="{B39E4025-ED38-4E69-B2FA-8387707F5E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44816" cy="5017233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Check out the video again.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C4C978B0-614E-4D34-9443-607F30D35DA2}"/>
              </a:ext>
            </a:extLst>
          </p:cNvPr>
          <p:cNvSpPr/>
          <p:nvPr/>
        </p:nvSpPr>
        <p:spPr>
          <a:xfrm>
            <a:off x="0" y="6489700"/>
            <a:ext cx="552090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D228F7-BCA2-4573-B04F-8FD3F8DE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03" y="1124245"/>
            <a:ext cx="8466194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44A2508-59B9-40D9-9E63-B48FB510049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Next, you can move the vertices and taper the model’s tip</a:t>
            </a:r>
          </a:p>
          <a:p>
            <a:pPr algn="ctr"/>
            <a:r>
              <a:rPr lang="en-US" altLang="ja-JP" sz="2400" spc="200"/>
              <a:t>by using the “</a:t>
            </a:r>
            <a:r>
              <a:rPr lang="en-US" altLang="ja-JP" sz="2400" spc="200">
                <a:solidFill>
                  <a:srgbClr val="1FB7B7"/>
                </a:solidFill>
              </a:rPr>
              <a:t>World Position Offset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FC941FD-EA0D-42DF-A11A-0E225600A2DB}"/>
              </a:ext>
            </a:extLst>
          </p:cNvPr>
          <p:cNvSpPr/>
          <p:nvPr/>
        </p:nvSpPr>
        <p:spPr>
          <a:xfrm>
            <a:off x="9709396" y="2378327"/>
            <a:ext cx="2256064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9D087233-E29D-40CE-912E-1514BB8784FB}"/>
              </a:ext>
            </a:extLst>
          </p:cNvPr>
          <p:cNvSpPr/>
          <p:nvPr/>
        </p:nvSpPr>
        <p:spPr>
          <a:xfrm>
            <a:off x="0" y="6489700"/>
            <a:ext cx="575094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308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D228F7-BCA2-4573-B04F-8FD3F8DE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03" y="1124245"/>
            <a:ext cx="8466194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44A2508-59B9-40D9-9E63-B48FB510049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It’s easy to multiply the “</a:t>
            </a:r>
            <a:r>
              <a:rPr lang="en-US" altLang="ja-JP" sz="2400" spc="200">
                <a:solidFill>
                  <a:srgbClr val="1FB7B7"/>
                </a:solidFill>
              </a:rPr>
              <a:t>Vertex Normal WS</a:t>
            </a:r>
            <a:r>
              <a:rPr lang="en-US" altLang="ja-JP" sz="2400" spc="200"/>
              <a:t>” by the value.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4A4DDEF-585E-476F-874A-F1752181FFA2}"/>
              </a:ext>
            </a:extLst>
          </p:cNvPr>
          <p:cNvSpPr/>
          <p:nvPr/>
        </p:nvSpPr>
        <p:spPr>
          <a:xfrm>
            <a:off x="5768155" y="1124726"/>
            <a:ext cx="3397615" cy="20321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8564906-8433-4424-B869-E3E60878BB5A}"/>
              </a:ext>
            </a:extLst>
          </p:cNvPr>
          <p:cNvSpPr/>
          <p:nvPr/>
        </p:nvSpPr>
        <p:spPr>
          <a:xfrm>
            <a:off x="9709396" y="2378327"/>
            <a:ext cx="2256064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3BF000EE-A4ED-42B7-A89F-67E146B8A07D}"/>
              </a:ext>
            </a:extLst>
          </p:cNvPr>
          <p:cNvSpPr/>
          <p:nvPr/>
        </p:nvSpPr>
        <p:spPr>
          <a:xfrm>
            <a:off x="0" y="6489700"/>
            <a:ext cx="598098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70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D228F7-BCA2-4573-B04F-8FD3F8DE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03" y="1124245"/>
            <a:ext cx="8466194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44A2508-59B9-40D9-9E63-B48FB510049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The gradient is inverted by using “</a:t>
            </a:r>
            <a:r>
              <a:rPr lang="en-US" altLang="ja-JP" sz="2400" spc="200">
                <a:solidFill>
                  <a:srgbClr val="1FB7B7"/>
                </a:solidFill>
              </a:rPr>
              <a:t>One Minus</a:t>
            </a:r>
            <a:r>
              <a:rPr lang="en-US" altLang="ja-JP" sz="2400" spc="200"/>
              <a:t>”.</a:t>
            </a:r>
          </a:p>
          <a:p>
            <a:pPr algn="ctr"/>
            <a:r>
              <a:rPr lang="en-US" altLang="ja-JP" sz="2400" spc="200"/>
              <a:t>And it's specify slenderness of the model by the "</a:t>
            </a:r>
            <a:r>
              <a:rPr lang="en-US" altLang="ja-JP" sz="2400" spc="200">
                <a:solidFill>
                  <a:srgbClr val="1FB7B7"/>
                </a:solidFill>
              </a:rPr>
              <a:t>Taper</a:t>
            </a:r>
            <a:r>
              <a:rPr lang="en-US" altLang="ja-JP" sz="2400" spc="200"/>
              <a:t>“ value.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AA59F0-BCDE-4AB5-BEA0-C05C44338A75}"/>
              </a:ext>
            </a:extLst>
          </p:cNvPr>
          <p:cNvSpPr/>
          <p:nvPr/>
        </p:nvSpPr>
        <p:spPr>
          <a:xfrm>
            <a:off x="4527184" y="2210281"/>
            <a:ext cx="3085940" cy="295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B99B53-8BCC-401E-AC8C-34A97C7527FE}"/>
              </a:ext>
            </a:extLst>
          </p:cNvPr>
          <p:cNvSpPr/>
          <p:nvPr/>
        </p:nvSpPr>
        <p:spPr>
          <a:xfrm>
            <a:off x="9709396" y="2378327"/>
            <a:ext cx="2256064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6F0E42C6-234A-487E-B7A8-335059736DAF}"/>
              </a:ext>
            </a:extLst>
          </p:cNvPr>
          <p:cNvSpPr/>
          <p:nvPr/>
        </p:nvSpPr>
        <p:spPr>
          <a:xfrm>
            <a:off x="0" y="6489700"/>
            <a:ext cx="621101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379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E8D228F7-BCA2-4573-B04F-8FD3F8DE7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03" y="1124245"/>
            <a:ext cx="8466194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44A2508-59B9-40D9-9E63-B48FB510049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In</a:t>
            </a:r>
            <a:r>
              <a:rPr lang="ja-JP" altLang="en-US" sz="2400" spc="200"/>
              <a:t> </a:t>
            </a:r>
            <a:r>
              <a:rPr lang="en-US" altLang="ja-JP" sz="2400" spc="200"/>
              <a:t>this</a:t>
            </a:r>
            <a:r>
              <a:rPr lang="ja-JP" altLang="en-US" sz="2400" spc="200"/>
              <a:t> </a:t>
            </a:r>
            <a:r>
              <a:rPr lang="en-US" altLang="ja-JP" sz="2400" spc="200"/>
              <a:t>case,</a:t>
            </a:r>
            <a:r>
              <a:rPr lang="ja-JP" altLang="en-US" sz="2400" spc="200"/>
              <a:t> </a:t>
            </a:r>
            <a:r>
              <a:rPr lang="en-US" altLang="ja-JP" sz="2400" spc="200"/>
              <a:t>the model is the thinnest when the “</a:t>
            </a:r>
            <a:r>
              <a:rPr lang="en-US" altLang="ja-JP" sz="2400" spc="200">
                <a:solidFill>
                  <a:srgbClr val="1FB7B7"/>
                </a:solidFill>
              </a:rPr>
              <a:t>Taper</a:t>
            </a:r>
            <a:r>
              <a:rPr lang="en-US" altLang="ja-JP" sz="2400" spc="200"/>
              <a:t>” is -10.</a:t>
            </a:r>
          </a:p>
          <a:p>
            <a:pPr algn="ctr"/>
            <a:r>
              <a:rPr lang="en-US" altLang="ja-JP" sz="2400" spc="200"/>
              <a:t>And the black areas don’t change in slenderness.</a:t>
            </a:r>
            <a:endParaRPr lang="ja-JP" altLang="en-US" sz="2400" spc="20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A0ABBD72-02F8-440A-AB5F-3FED0161CC0A}"/>
              </a:ext>
            </a:extLst>
          </p:cNvPr>
          <p:cNvSpPr/>
          <p:nvPr/>
        </p:nvSpPr>
        <p:spPr>
          <a:xfrm>
            <a:off x="7795728" y="3424359"/>
            <a:ext cx="2065728" cy="1572184"/>
          </a:xfrm>
          <a:prstGeom prst="roundRect">
            <a:avLst>
              <a:gd name="adj" fmla="val 4836"/>
            </a:avLst>
          </a:prstGeom>
          <a:solidFill>
            <a:srgbClr val="8FAE6A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971D333-7DC5-48E4-8045-A49007D74C7C}"/>
              </a:ext>
            </a:extLst>
          </p:cNvPr>
          <p:cNvSpPr/>
          <p:nvPr/>
        </p:nvSpPr>
        <p:spPr>
          <a:xfrm>
            <a:off x="4527184" y="2210281"/>
            <a:ext cx="3085940" cy="2953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45FF490-02CA-49A1-BD0E-F192E9EF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264" y="3757980"/>
            <a:ext cx="914400" cy="914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5397D25-F4FE-44D1-84BA-3DA3DCC915DE}"/>
              </a:ext>
            </a:extLst>
          </p:cNvPr>
          <p:cNvSpPr txBox="1"/>
          <p:nvPr/>
        </p:nvSpPr>
        <p:spPr>
          <a:xfrm>
            <a:off x="8947056" y="355792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>
                <a:ln w="28575">
                  <a:noFill/>
                </a:ln>
                <a:solidFill>
                  <a:srgbClr val="FFFF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-10</a:t>
            </a:r>
            <a:endParaRPr kumimoji="1" lang="ja-JP" altLang="en-US" sz="2000" b="1">
              <a:ln w="28575">
                <a:noFill/>
              </a:ln>
              <a:solidFill>
                <a:srgbClr val="FFFF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A23E2DC-61C3-40F3-933A-EA7A37D50DDC}"/>
              </a:ext>
            </a:extLst>
          </p:cNvPr>
          <p:cNvSpPr txBox="1"/>
          <p:nvPr/>
        </p:nvSpPr>
        <p:spPr>
          <a:xfrm>
            <a:off x="8947056" y="4472325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b="1">
                <a:ln w="28575">
                  <a:noFill/>
                </a:ln>
                <a:solidFill>
                  <a:srgbClr val="FFFFC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2000" b="1">
              <a:ln w="28575">
                <a:noFill/>
              </a:ln>
              <a:solidFill>
                <a:srgbClr val="FFFFC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0D25112-A7D9-486A-92D4-4F66C36CAA5E}"/>
              </a:ext>
            </a:extLst>
          </p:cNvPr>
          <p:cNvSpPr/>
          <p:nvPr/>
        </p:nvSpPr>
        <p:spPr>
          <a:xfrm>
            <a:off x="9709396" y="2378327"/>
            <a:ext cx="2256064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rogressBar">
            <a:extLst>
              <a:ext uri="{FF2B5EF4-FFF2-40B4-BE49-F238E27FC236}">
                <a16:creationId xmlns:a16="http://schemas.microsoft.com/office/drawing/2014/main" id="{E72AE877-8A04-4CAC-B364-90B6CCA0B8D8}"/>
              </a:ext>
            </a:extLst>
          </p:cNvPr>
          <p:cNvSpPr/>
          <p:nvPr/>
        </p:nvSpPr>
        <p:spPr>
          <a:xfrm>
            <a:off x="0" y="6489700"/>
            <a:ext cx="644105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6715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anchGrowth2">
            <a:hlinkClick r:id="" action="ppaction://media"/>
            <a:extLst>
              <a:ext uri="{FF2B5EF4-FFF2-40B4-BE49-F238E27FC236}">
                <a16:creationId xmlns:a16="http://schemas.microsoft.com/office/drawing/2014/main" id="{919139A4-1701-4AE5-90F3-3ECEE30F1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If you change the ”</a:t>
            </a:r>
            <a:r>
              <a:rPr lang="en-US" altLang="ja-JP" sz="2400" spc="200">
                <a:solidFill>
                  <a:srgbClr val="1FB7B7"/>
                </a:solidFill>
              </a:rPr>
              <a:t>Taper</a:t>
            </a:r>
            <a:r>
              <a:rPr lang="en-US" altLang="ja-JP" sz="2400" spc="200"/>
              <a:t>”, the root will be thinner.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E6F3D9F4-8C9E-4220-A811-015F12E76427}"/>
              </a:ext>
            </a:extLst>
          </p:cNvPr>
          <p:cNvSpPr/>
          <p:nvPr/>
        </p:nvSpPr>
        <p:spPr>
          <a:xfrm>
            <a:off x="0" y="6489700"/>
            <a:ext cx="667109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83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7E42734-DB30-480A-AF41-2CF80E294F59}"/>
              </a:ext>
            </a:extLst>
          </p:cNvPr>
          <p:cNvGrpSpPr/>
          <p:nvPr/>
        </p:nvGrpSpPr>
        <p:grpSpPr>
          <a:xfrm>
            <a:off x="226540" y="1157700"/>
            <a:ext cx="11738919" cy="3676650"/>
            <a:chOff x="226541" y="1124245"/>
            <a:chExt cx="11738919" cy="367665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8B5DC84-5F89-4304-A4A3-A079539B9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8975" y="1124245"/>
              <a:ext cx="5734050" cy="2762250"/>
            </a:xfrm>
            <a:prstGeom prst="rect">
              <a:avLst/>
            </a:prstGeom>
          </p:spPr>
        </p:pic>
        <p:sp>
          <p:nvSpPr>
            <p:cNvPr id="5" name="テキスト プレースホルダー 3">
              <a:extLst>
                <a:ext uri="{FF2B5EF4-FFF2-40B4-BE49-F238E27FC236}">
                  <a16:creationId xmlns:a16="http://schemas.microsoft.com/office/drawing/2014/main" id="{A52751E1-0F8A-44AC-AC74-52F194B7FC6E}"/>
                </a:ext>
              </a:extLst>
            </p:cNvPr>
            <p:cNvSpPr txBox="1">
              <a:spLocks/>
            </p:cNvSpPr>
            <p:nvPr/>
          </p:nvSpPr>
          <p:spPr>
            <a:xfrm>
              <a:off x="226541" y="3886495"/>
              <a:ext cx="11738919" cy="9144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3400" kern="1200" spc="400" baseline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</a:rPr>
                <a:t>Twitter: </a:t>
              </a: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https://twitter.com/moko_03_25</a:t>
              </a:r>
              <a:endParaRPr lang="en-US" altLang="ja-JP" sz="1600" spc="3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algn="ctr">
                <a:buNone/>
              </a:pP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</a:rPr>
                <a:t>Pinterest: </a:t>
              </a: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https://www.pinterest.jp/moko_vfx/boards/</a:t>
              </a:r>
              <a:endParaRPr lang="ja-JP" altLang="en-US" sz="1600" spc="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C73C06E7-06AD-4EB3-8365-CE35ABB92AF3}"/>
              </a:ext>
            </a:extLst>
          </p:cNvPr>
          <p:cNvSpPr txBox="1">
            <a:spLocks/>
          </p:cNvSpPr>
          <p:nvPr/>
        </p:nvSpPr>
        <p:spPr>
          <a:xfrm>
            <a:off x="226540" y="512777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pc="200"/>
              <a:t>I’m a Japanese </a:t>
            </a:r>
            <a:r>
              <a:rPr lang="en-US" altLang="ja-JP" spc="200">
                <a:solidFill>
                  <a:srgbClr val="1FB7B7"/>
                </a:solidFill>
              </a:rPr>
              <a:t>fx</a:t>
            </a:r>
            <a:r>
              <a:rPr lang="en-US" altLang="ja-JP" spc="200"/>
              <a:t> </a:t>
            </a:r>
            <a:r>
              <a:rPr lang="en-US" altLang="ja-JP" spc="200">
                <a:solidFill>
                  <a:srgbClr val="1FB7B7"/>
                </a:solidFill>
              </a:rPr>
              <a:t>artist</a:t>
            </a:r>
            <a:r>
              <a:rPr lang="en-US" altLang="ja-JP" spc="200"/>
              <a:t> who has developed several video games:</a:t>
            </a:r>
          </a:p>
          <a:p>
            <a:pPr algn="ctr"/>
            <a:r>
              <a:rPr lang="en-US" altLang="ja-JP" spc="200"/>
              <a:t>PS2, PSP, 3DS, PS3, PS4, XboxOne and so on.</a:t>
            </a:r>
          </a:p>
          <a:p>
            <a:pPr algn="ctr"/>
            <a:r>
              <a:rPr lang="en-US" altLang="ja-JP" spc="200"/>
              <a:t>And I’m studying English.</a:t>
            </a:r>
            <a:endParaRPr lang="ja-JP" altLang="en-US" spc="200"/>
          </a:p>
        </p:txBody>
      </p:sp>
      <p:sp>
        <p:nvSpPr>
          <p:cNvPr id="11" name="ProgressBar">
            <a:extLst>
              <a:ext uri="{FF2B5EF4-FFF2-40B4-BE49-F238E27FC236}">
                <a16:creationId xmlns:a16="http://schemas.microsoft.com/office/drawing/2014/main" id="{84915CDA-8C10-47C1-9CBC-4955174612F1}"/>
              </a:ext>
            </a:extLst>
          </p:cNvPr>
          <p:cNvSpPr/>
          <p:nvPr/>
        </p:nvSpPr>
        <p:spPr>
          <a:xfrm>
            <a:off x="0" y="6489700"/>
            <a:ext cx="69011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906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DF2B68F6-F2F9-4A16-89AC-B7FA91E3E826}"/>
              </a:ext>
            </a:extLst>
          </p:cNvPr>
          <p:cNvSpPr txBox="1">
            <a:spLocks/>
          </p:cNvSpPr>
          <p:nvPr/>
        </p:nvSpPr>
        <p:spPr>
          <a:xfrm>
            <a:off x="226541" y="476141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However, if you give it a value less than -10,</a:t>
            </a:r>
          </a:p>
          <a:p>
            <a:pPr algn="ctr"/>
            <a:r>
              <a:rPr lang="en-US" altLang="ja-JP" sz="2400" spc="200"/>
              <a:t>the model will be inverted,</a:t>
            </a:r>
          </a:p>
          <a:p>
            <a:pPr algn="ctr"/>
            <a:r>
              <a:rPr lang="en-US" altLang="ja-JP" sz="2400" spc="200"/>
              <a:t>and if you give it a value greater than 0,</a:t>
            </a:r>
          </a:p>
          <a:p>
            <a:pPr algn="ctr"/>
            <a:r>
              <a:rPr lang="en-US" altLang="ja-JP" sz="2400" spc="200"/>
              <a:t>it will be thicker than the original size...</a:t>
            </a:r>
            <a:endParaRPr lang="ja-JP" altLang="en-US" sz="2400" spc="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1F0E130-7E9D-4EA8-8996-720018A10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93" y="1227344"/>
            <a:ext cx="8771015" cy="2671303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7" name="ProgressBar">
            <a:extLst>
              <a:ext uri="{FF2B5EF4-FFF2-40B4-BE49-F238E27FC236}">
                <a16:creationId xmlns:a16="http://schemas.microsoft.com/office/drawing/2014/main" id="{D90A3979-2B61-4F5F-97E5-E210B195DE6D}"/>
              </a:ext>
            </a:extLst>
          </p:cNvPr>
          <p:cNvSpPr/>
          <p:nvPr/>
        </p:nvSpPr>
        <p:spPr>
          <a:xfrm>
            <a:off x="0" y="6489700"/>
            <a:ext cx="690113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3710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4D8D8C7-EDFA-4294-ADA5-4C4F3E3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40" y="1124245"/>
            <a:ext cx="8327521" cy="4033273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DF2B68F6-F2F9-4A16-89AC-B7FA91E3E826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So you can use the “</a:t>
            </a:r>
            <a:r>
              <a:rPr lang="en-US" altLang="ja-JP" sz="2400" spc="200">
                <a:solidFill>
                  <a:srgbClr val="1FB7B7"/>
                </a:solidFill>
              </a:rPr>
              <a:t>Clamp</a:t>
            </a:r>
            <a:r>
              <a:rPr lang="en-US" altLang="ja-JP" sz="2400" spc="200"/>
              <a:t>” node to limit the value.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71F41049-6181-4E83-80EA-D7B4CECBDCEC}"/>
              </a:ext>
            </a:extLst>
          </p:cNvPr>
          <p:cNvSpPr/>
          <p:nvPr/>
        </p:nvSpPr>
        <p:spPr>
          <a:xfrm>
            <a:off x="0" y="6489700"/>
            <a:ext cx="713117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8823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ranchGrowth3">
            <a:hlinkClick r:id="" action="ppaction://media"/>
            <a:extLst>
              <a:ext uri="{FF2B5EF4-FFF2-40B4-BE49-F238E27FC236}">
                <a16:creationId xmlns:a16="http://schemas.microsoft.com/office/drawing/2014/main" id="{76DD5DA5-34ED-4CBA-8A08-D40F2AF16F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Now that’s a good result.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79E1D923-55A3-4401-B36D-30D2D938E46E}"/>
              </a:ext>
            </a:extLst>
          </p:cNvPr>
          <p:cNvSpPr/>
          <p:nvPr/>
        </p:nvSpPr>
        <p:spPr>
          <a:xfrm>
            <a:off x="0" y="6489700"/>
            <a:ext cx="736120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667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6E30528-15B9-44AB-A238-1B6D65D7B7D5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Then, combine first configuration</a:t>
            </a:r>
            <a:r>
              <a:rPr lang="ja-JP" altLang="en-US" sz="2400" spc="200"/>
              <a:t> </a:t>
            </a:r>
            <a:r>
              <a:rPr lang="en-US" altLang="ja-JP" sz="2400" spc="200"/>
              <a:t>of nodes “</a:t>
            </a:r>
            <a:r>
              <a:rPr lang="en-US" altLang="ja-JP" sz="2400" spc="200">
                <a:solidFill>
                  <a:srgbClr val="1FB7B7"/>
                </a:solidFill>
              </a:rPr>
              <a:t>BranchGrowth</a:t>
            </a:r>
            <a:r>
              <a:rPr lang="en-US" altLang="ja-JP" sz="2400" spc="200"/>
              <a:t>”</a:t>
            </a:r>
          </a:p>
          <a:p>
            <a:pPr algn="ctr"/>
            <a:r>
              <a:rPr lang="en-US" altLang="ja-JP" sz="2400" spc="200"/>
              <a:t>with the one “</a:t>
            </a:r>
            <a:r>
              <a:rPr lang="en-US" altLang="ja-JP" sz="2400" spc="200">
                <a:solidFill>
                  <a:srgbClr val="1FB7B7"/>
                </a:solidFill>
              </a:rPr>
              <a:t>Taper</a:t>
            </a:r>
            <a:r>
              <a:rPr lang="en-US" altLang="ja-JP" sz="2400" spc="200"/>
              <a:t>” you just created.</a:t>
            </a:r>
            <a:endParaRPr lang="ja-JP" altLang="en-US" sz="2400" spc="2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73300E9-93EA-4666-A290-42B0DF21B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0" y="1285609"/>
            <a:ext cx="11720740" cy="386461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ProgressBar">
            <a:extLst>
              <a:ext uri="{FF2B5EF4-FFF2-40B4-BE49-F238E27FC236}">
                <a16:creationId xmlns:a16="http://schemas.microsoft.com/office/drawing/2014/main" id="{0392C32B-0DC1-44DE-A418-B9CD2B0CF010}"/>
              </a:ext>
            </a:extLst>
          </p:cNvPr>
          <p:cNvSpPr/>
          <p:nvPr/>
        </p:nvSpPr>
        <p:spPr>
          <a:xfrm>
            <a:off x="0" y="6489700"/>
            <a:ext cx="759124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881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66D5D6-1542-42E6-ABDD-E82A5ADF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76" y="1124246"/>
            <a:ext cx="7648848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C3B2EB77-753A-4D9B-BC2B-77035C33A1A8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 the gradient will be completely</a:t>
            </a:r>
          </a:p>
          <a:p>
            <a:pPr algn="ctr"/>
            <a:r>
              <a:rPr lang="en-US" altLang="ja-JP" sz="2400" spc="200"/>
              <a:t>white and all the vertices will be tapered with the “Taper”.</a:t>
            </a:r>
            <a:endParaRPr lang="ja-JP" altLang="en-US" sz="2400" spc="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FC03F5D-BC73-4401-8C4E-00926B91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48" y="3822302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5BD9D5E7-6219-4CF2-9C5A-8CBA293AFC55}"/>
              </a:ext>
            </a:extLst>
          </p:cNvPr>
          <p:cNvSpPr/>
          <p:nvPr/>
        </p:nvSpPr>
        <p:spPr>
          <a:xfrm>
            <a:off x="377753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4B81682-C8B7-4B5A-B7BC-65FF7EC8899E}"/>
              </a:ext>
            </a:extLst>
          </p:cNvPr>
          <p:cNvSpPr txBox="1"/>
          <p:nvPr/>
        </p:nvSpPr>
        <p:spPr>
          <a:xfrm>
            <a:off x="371601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880C5525-0F14-426F-87E0-82A368B1CC48}"/>
              </a:ext>
            </a:extLst>
          </p:cNvPr>
          <p:cNvSpPr/>
          <p:nvPr/>
        </p:nvSpPr>
        <p:spPr>
          <a:xfrm>
            <a:off x="510918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A647EAB-3BB7-4AAE-892E-5659810ED452}"/>
              </a:ext>
            </a:extLst>
          </p:cNvPr>
          <p:cNvSpPr txBox="1"/>
          <p:nvPr/>
        </p:nvSpPr>
        <p:spPr>
          <a:xfrm>
            <a:off x="504766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BF44C75-594B-4AA4-9EF6-B5F23FBC1D6E}"/>
              </a:ext>
            </a:extLst>
          </p:cNvPr>
          <p:cNvSpPr/>
          <p:nvPr/>
        </p:nvSpPr>
        <p:spPr>
          <a:xfrm>
            <a:off x="8389148" y="2537447"/>
            <a:ext cx="864096" cy="864096"/>
          </a:xfrm>
          <a:prstGeom prst="rect">
            <a:avLst/>
          </a:prstGeom>
          <a:solidFill>
            <a:schemeClr val="bg1"/>
          </a:solidFill>
          <a:ln w="28575">
            <a:solidFill>
              <a:srgbClr val="1FB7B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ProgressBar">
            <a:extLst>
              <a:ext uri="{FF2B5EF4-FFF2-40B4-BE49-F238E27FC236}">
                <a16:creationId xmlns:a16="http://schemas.microsoft.com/office/drawing/2014/main" id="{CFC94677-D2FE-465C-BF0F-037A4376AE8C}"/>
              </a:ext>
            </a:extLst>
          </p:cNvPr>
          <p:cNvSpPr/>
          <p:nvPr/>
        </p:nvSpPr>
        <p:spPr>
          <a:xfrm>
            <a:off x="0" y="6489700"/>
            <a:ext cx="782128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3180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66D5D6-1542-42E6-ABDD-E82A5ADF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76" y="1124246"/>
            <a:ext cx="7648848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C3B2EB77-753A-4D9B-BC2B-77035C33A1A8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, the gradient will be unchanged.</a:t>
            </a:r>
          </a:p>
          <a:p>
            <a:pPr algn="ctr"/>
            <a:r>
              <a:rPr lang="en-US" altLang="ja-JP" sz="2400" spc="200"/>
              <a:t>So the model tapers from the root to the tip.</a:t>
            </a:r>
            <a:endParaRPr lang="ja-JP" altLang="en-US" sz="2400" spc="2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42C5F43-3298-4060-89A6-CB4BEAAC1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48" y="3822302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F441F3E0-3164-40D9-B49B-88F17FE8EC8F}"/>
              </a:ext>
            </a:extLst>
          </p:cNvPr>
          <p:cNvSpPr/>
          <p:nvPr/>
        </p:nvSpPr>
        <p:spPr>
          <a:xfrm>
            <a:off x="377753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DF7202A-1769-42A9-B8AB-53F49D8EC059}"/>
              </a:ext>
            </a:extLst>
          </p:cNvPr>
          <p:cNvSpPr txBox="1"/>
          <p:nvPr/>
        </p:nvSpPr>
        <p:spPr>
          <a:xfrm>
            <a:off x="371601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ECD5727D-81D2-43FC-AB47-76A3E25B0DA2}"/>
              </a:ext>
            </a:extLst>
          </p:cNvPr>
          <p:cNvSpPr/>
          <p:nvPr/>
        </p:nvSpPr>
        <p:spPr>
          <a:xfrm>
            <a:off x="510918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12D8B3-D17F-49AE-9F73-A4CBC37EB37E}"/>
              </a:ext>
            </a:extLst>
          </p:cNvPr>
          <p:cNvSpPr txBox="1"/>
          <p:nvPr/>
        </p:nvSpPr>
        <p:spPr>
          <a:xfrm>
            <a:off x="504766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EFAEC00-EFDB-442F-9903-0F6F6DDEB8C0}"/>
              </a:ext>
            </a:extLst>
          </p:cNvPr>
          <p:cNvSpPr/>
          <p:nvPr/>
        </p:nvSpPr>
        <p:spPr>
          <a:xfrm>
            <a:off x="8389148" y="2537447"/>
            <a:ext cx="864096" cy="86409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tx1"/>
              </a:gs>
            </a:gsLst>
            <a:lin ang="5400000" scaled="1"/>
          </a:gradFill>
          <a:ln w="28575">
            <a:solidFill>
              <a:srgbClr val="1FB7B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ProgressBar">
            <a:extLst>
              <a:ext uri="{FF2B5EF4-FFF2-40B4-BE49-F238E27FC236}">
                <a16:creationId xmlns:a16="http://schemas.microsoft.com/office/drawing/2014/main" id="{A837BAF8-BFAD-4786-B6F2-6E5B47C709E9}"/>
              </a:ext>
            </a:extLst>
          </p:cNvPr>
          <p:cNvSpPr/>
          <p:nvPr/>
        </p:nvSpPr>
        <p:spPr>
          <a:xfrm>
            <a:off x="0" y="6489700"/>
            <a:ext cx="805132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26543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866D5D6-1542-42E6-ABDD-E82A5ADF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576" y="1124246"/>
            <a:ext cx="7648848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C3B2EB77-753A-4D9B-BC2B-77035C33A1A8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2</a:t>
            </a:r>
            <a:r>
              <a:rPr lang="en-US" altLang="ja-JP" sz="2400" spc="200"/>
              <a:t>, the gradient will be completely</a:t>
            </a:r>
          </a:p>
          <a:p>
            <a:pPr algn="ctr"/>
            <a:r>
              <a:rPr lang="en-US" altLang="ja-JP" sz="2400" spc="200"/>
              <a:t>black and all the vertices will be original thickness.</a:t>
            </a:r>
            <a:endParaRPr lang="ja-JP" altLang="en-US" sz="2400" spc="200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0EA569F4-EB00-4B52-81FD-D622CD8BB950}"/>
              </a:ext>
            </a:extLst>
          </p:cNvPr>
          <p:cNvSpPr/>
          <p:nvPr/>
        </p:nvSpPr>
        <p:spPr>
          <a:xfrm>
            <a:off x="377753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75BE6AA-F652-431A-BF36-05F0695C17CC}"/>
              </a:ext>
            </a:extLst>
          </p:cNvPr>
          <p:cNvSpPr txBox="1"/>
          <p:nvPr/>
        </p:nvSpPr>
        <p:spPr>
          <a:xfrm>
            <a:off x="371601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2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B6900B3-A077-4CE5-800D-A66536A6666F}"/>
              </a:ext>
            </a:extLst>
          </p:cNvPr>
          <p:cNvSpPr/>
          <p:nvPr/>
        </p:nvSpPr>
        <p:spPr>
          <a:xfrm>
            <a:off x="5109181" y="1780875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BCFF302-3BAC-4AD9-B933-8B3BD6CD0FF5}"/>
              </a:ext>
            </a:extLst>
          </p:cNvPr>
          <p:cNvSpPr txBox="1"/>
          <p:nvPr/>
        </p:nvSpPr>
        <p:spPr>
          <a:xfrm>
            <a:off x="5047666" y="1747596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-1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2E5168B-34B1-42B7-9785-45D11567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148" y="3822302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163A2AB-135A-42C0-A96C-C6EEB9319BD3}"/>
              </a:ext>
            </a:extLst>
          </p:cNvPr>
          <p:cNvSpPr/>
          <p:nvPr/>
        </p:nvSpPr>
        <p:spPr>
          <a:xfrm>
            <a:off x="8389148" y="2537447"/>
            <a:ext cx="864096" cy="864096"/>
          </a:xfrm>
          <a:prstGeom prst="rect">
            <a:avLst/>
          </a:prstGeom>
          <a:solidFill>
            <a:schemeClr val="tx1"/>
          </a:solidFill>
          <a:ln w="28575">
            <a:solidFill>
              <a:srgbClr val="1FB7B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ProgressBar">
            <a:extLst>
              <a:ext uri="{FF2B5EF4-FFF2-40B4-BE49-F238E27FC236}">
                <a16:creationId xmlns:a16="http://schemas.microsoft.com/office/drawing/2014/main" id="{031D3FCA-5EFD-4FB8-B1E3-9B4019A0D4AD}"/>
              </a:ext>
            </a:extLst>
          </p:cNvPr>
          <p:cNvSpPr/>
          <p:nvPr/>
        </p:nvSpPr>
        <p:spPr>
          <a:xfrm>
            <a:off x="0" y="6489700"/>
            <a:ext cx="828135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640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ranchGrowth4">
            <a:hlinkClick r:id="" action="ppaction://media"/>
            <a:extLst>
              <a:ext uri="{FF2B5EF4-FFF2-40B4-BE49-F238E27FC236}">
                <a16:creationId xmlns:a16="http://schemas.microsoft.com/office/drawing/2014/main" id="{E29B6CA1-C069-4A74-9D63-E2E927D429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It’s good, except for one thing...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459071A7-8DE0-4BEF-8137-4C0AFE142F17}"/>
              </a:ext>
            </a:extLst>
          </p:cNvPr>
          <p:cNvSpPr/>
          <p:nvPr/>
        </p:nvSpPr>
        <p:spPr>
          <a:xfrm>
            <a:off x="0" y="6489700"/>
            <a:ext cx="851139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41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DF2B68F6-F2F9-4A16-89AC-B7FA91E3E826}"/>
              </a:ext>
            </a:extLst>
          </p:cNvPr>
          <p:cNvSpPr txBox="1">
            <a:spLocks/>
          </p:cNvSpPr>
          <p:nvPr/>
        </p:nvSpPr>
        <p:spPr>
          <a:xfrm>
            <a:off x="226541" y="476141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It’s mostly working well, but at its thinnest,</a:t>
            </a:r>
          </a:p>
          <a:p>
            <a:pPr algn="ctr"/>
            <a:r>
              <a:rPr lang="en-US" altLang="ja-JP" sz="2400" spc="200"/>
              <a:t>you can see what looks like garbage.</a:t>
            </a:r>
            <a:endParaRPr lang="ja-JP" altLang="en-US" sz="2400" spc="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28C422F-2BFC-4B4D-ABD5-13E6C55DA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74" y="1762602"/>
            <a:ext cx="8553853" cy="2671303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8" name="ProgressBar">
            <a:extLst>
              <a:ext uri="{FF2B5EF4-FFF2-40B4-BE49-F238E27FC236}">
                <a16:creationId xmlns:a16="http://schemas.microsoft.com/office/drawing/2014/main" id="{4DA81480-F9D8-43E1-B05D-609302572D37}"/>
              </a:ext>
            </a:extLst>
          </p:cNvPr>
          <p:cNvSpPr/>
          <p:nvPr/>
        </p:nvSpPr>
        <p:spPr>
          <a:xfrm>
            <a:off x="0" y="6489700"/>
            <a:ext cx="874143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0418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3ADABBC-F42A-40FF-A8C1-61FAFCCA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59" y="1295795"/>
            <a:ext cx="9763683" cy="386461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2BD0C42B-D635-4091-A528-64073CFDCBCF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So let’s add the configuration</a:t>
            </a:r>
            <a:r>
              <a:rPr lang="ja-JP" altLang="en-US" sz="2400" spc="200"/>
              <a:t> </a:t>
            </a:r>
            <a:r>
              <a:rPr lang="en-US" altLang="ja-JP" sz="2400" spc="200"/>
              <a:t>I</a:t>
            </a:r>
            <a:r>
              <a:rPr lang="ja-JP" altLang="en-US" sz="2400" spc="200"/>
              <a:t> </a:t>
            </a:r>
            <a:r>
              <a:rPr lang="en-US" altLang="ja-JP" sz="2400" spc="200"/>
              <a:t>explained</a:t>
            </a:r>
            <a:r>
              <a:rPr lang="ja-JP" altLang="en-US" sz="2400" spc="200"/>
              <a:t> </a:t>
            </a:r>
            <a:r>
              <a:rPr lang="en-US" altLang="ja-JP" sz="2400" spc="200"/>
              <a:t>at</a:t>
            </a:r>
            <a:r>
              <a:rPr lang="ja-JP" altLang="en-US" sz="2400" spc="200"/>
              <a:t> </a:t>
            </a:r>
            <a:r>
              <a:rPr lang="en-US" altLang="ja-JP" sz="2400" spc="200"/>
              <a:t>the</a:t>
            </a:r>
            <a:r>
              <a:rPr lang="ja-JP" altLang="en-US" sz="2400" spc="200"/>
              <a:t> </a:t>
            </a:r>
            <a:r>
              <a:rPr lang="en-US" altLang="ja-JP" sz="2400" spc="200"/>
              <a:t>beginning,</a:t>
            </a:r>
          </a:p>
          <a:p>
            <a:pPr algn="ctr"/>
            <a:r>
              <a:rPr lang="en-US" altLang="ja-JP" sz="2400" spc="200"/>
              <a:t>which makes the root to the tip transparent.</a:t>
            </a:r>
            <a:endParaRPr lang="ja-JP" altLang="en-US" sz="2400" spc="2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871EA07-A0AA-4AB4-B9AC-18D3B0345933}"/>
              </a:ext>
            </a:extLst>
          </p:cNvPr>
          <p:cNvSpPr/>
          <p:nvPr/>
        </p:nvSpPr>
        <p:spPr>
          <a:xfrm>
            <a:off x="10504659" y="2931483"/>
            <a:ext cx="1676052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CE98514-8F36-4053-852B-A5EDBBBBA91B}"/>
              </a:ext>
            </a:extLst>
          </p:cNvPr>
          <p:cNvSpPr/>
          <p:nvPr/>
        </p:nvSpPr>
        <p:spPr>
          <a:xfrm>
            <a:off x="10504659" y="2505730"/>
            <a:ext cx="1122896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200">
                <a:latin typeface="Arial" panose="020B0604020202020204" pitchFamily="34" charset="0"/>
                <a:cs typeface="Arial" panose="020B0604020202020204" pitchFamily="34" charset="0"/>
              </a:rPr>
              <a:t>Opacity</a:t>
            </a:r>
            <a:endParaRPr kumimoji="1" lang="ja-JP" alt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F3830C7A-25B2-457C-831F-C91F579C08DC}"/>
              </a:ext>
            </a:extLst>
          </p:cNvPr>
          <p:cNvSpPr/>
          <p:nvPr/>
        </p:nvSpPr>
        <p:spPr>
          <a:xfrm>
            <a:off x="0" y="6489700"/>
            <a:ext cx="897147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6219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DE2D99D4-87BE-4A9F-AF9C-A593FCE68833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I’m sorry if there are mistakes.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026D6A7F-4C3E-45F0-A2B0-678BDEAB1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1C155669-6DBC-45CC-B36F-D40532EE8466}"/>
              </a:ext>
            </a:extLst>
          </p:cNvPr>
          <p:cNvSpPr/>
          <p:nvPr/>
        </p:nvSpPr>
        <p:spPr>
          <a:xfrm>
            <a:off x="0" y="6489700"/>
            <a:ext cx="92015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1928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anchGrowth5">
            <a:hlinkClick r:id="" action="ppaction://media"/>
            <a:extLst>
              <a:ext uri="{FF2B5EF4-FFF2-40B4-BE49-F238E27FC236}">
                <a16:creationId xmlns:a16="http://schemas.microsoft.com/office/drawing/2014/main" id="{32950BC6-1DFD-4580-80CC-6919EF2F35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It’s so much better! That’s it for now.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2584B65A-8A44-4B73-B3F4-7DD87FD3DC0B}"/>
              </a:ext>
            </a:extLst>
          </p:cNvPr>
          <p:cNvSpPr/>
          <p:nvPr/>
        </p:nvSpPr>
        <p:spPr>
          <a:xfrm>
            <a:off x="0" y="6489700"/>
            <a:ext cx="920151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36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E4F6DFD-C9CF-4F3B-805F-E1012CCF1183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You can try to add a material function “</a:t>
            </a:r>
            <a:r>
              <a:rPr lang="en-US" altLang="ja-JP" sz="2400" spc="200">
                <a:solidFill>
                  <a:srgbClr val="1FB7B7"/>
                </a:solidFill>
              </a:rPr>
              <a:t>Smoothstep</a:t>
            </a:r>
            <a:r>
              <a:rPr lang="en-US" altLang="ja-JP" sz="2400" spc="200"/>
              <a:t>”.</a:t>
            </a:r>
          </a:p>
          <a:p>
            <a:r>
              <a:rPr lang="en-US" altLang="ja-JP" sz="2400" spc="200"/>
              <a:t>By doing so, you can change the gradient.</a:t>
            </a:r>
            <a:endParaRPr lang="ja-JP" altLang="en-US" sz="2400" spc="200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F5AD88F3-581A-4143-BBDF-7A170E43533C}"/>
              </a:ext>
            </a:extLst>
          </p:cNvPr>
          <p:cNvSpPr/>
          <p:nvPr/>
        </p:nvSpPr>
        <p:spPr>
          <a:xfrm>
            <a:off x="0" y="6489700"/>
            <a:ext cx="943154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414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3560F3A5-1BB1-4599-BDC9-FAA8DCAFA576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SmoothStep</a:t>
            </a:r>
            <a:r>
              <a:rPr lang="en-US" altLang="ja-JP" sz="2400" spc="200"/>
              <a:t>” is a function of HLSL that interpolates</a:t>
            </a:r>
          </a:p>
          <a:p>
            <a:pPr algn="ctr"/>
            <a:r>
              <a:rPr lang="en-US" altLang="ja-JP" sz="2400" spc="200"/>
              <a:t>with the </a:t>
            </a:r>
            <a:r>
              <a:rPr lang="en-US" altLang="ja-JP" sz="2400" spc="200">
                <a:solidFill>
                  <a:srgbClr val="1FB7B7"/>
                </a:solidFill>
              </a:rPr>
              <a:t>S-curve</a:t>
            </a:r>
            <a:r>
              <a:rPr lang="en-US" altLang="ja-JP" sz="2400" spc="200"/>
              <a:t> between the </a:t>
            </a:r>
            <a:r>
              <a:rPr lang="en-US" altLang="ja-JP" sz="2400" spc="200">
                <a:solidFill>
                  <a:srgbClr val="1FB7B7"/>
                </a:solidFill>
              </a:rPr>
              <a:t>Min</a:t>
            </a:r>
            <a:r>
              <a:rPr lang="en-US" altLang="ja-JP" sz="2400" spc="200"/>
              <a:t> value and the </a:t>
            </a:r>
            <a:r>
              <a:rPr lang="en-US" altLang="ja-JP" sz="2400" spc="200">
                <a:solidFill>
                  <a:srgbClr val="1FB7B7"/>
                </a:solidFill>
              </a:rPr>
              <a:t>Max</a:t>
            </a:r>
            <a:r>
              <a:rPr lang="en-US" altLang="ja-JP" sz="2400" spc="200"/>
              <a:t> value.</a:t>
            </a:r>
            <a:endParaRPr lang="ja-JP" altLang="en-US" sz="2400" spc="2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40B7A5E-01DB-43DA-A794-5F853E45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99" y="1124245"/>
            <a:ext cx="3856145" cy="3985637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矢印: 右 7">
            <a:extLst>
              <a:ext uri="{FF2B5EF4-FFF2-40B4-BE49-F238E27FC236}">
                <a16:creationId xmlns:a16="http://schemas.microsoft.com/office/drawing/2014/main" id="{75F2BBCA-EC15-4199-A78E-63802436BB9C}"/>
              </a:ext>
            </a:extLst>
          </p:cNvPr>
          <p:cNvSpPr/>
          <p:nvPr/>
        </p:nvSpPr>
        <p:spPr>
          <a:xfrm>
            <a:off x="5937473" y="2757023"/>
            <a:ext cx="792088" cy="720080"/>
          </a:xfrm>
          <a:prstGeom prst="rightArrow">
            <a:avLst/>
          </a:prstGeom>
          <a:ln w="38100">
            <a:solidFill>
              <a:srgbClr val="EBE5CB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C258437-0B91-442C-8422-9D90B290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385" y="2383474"/>
            <a:ext cx="2697050" cy="2447925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841BC49-DB34-43C6-9E91-D1F9ABDC6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256" y="1402727"/>
            <a:ext cx="2438400" cy="2447925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ProgressBar">
            <a:extLst>
              <a:ext uri="{FF2B5EF4-FFF2-40B4-BE49-F238E27FC236}">
                <a16:creationId xmlns:a16="http://schemas.microsoft.com/office/drawing/2014/main" id="{F8D7524F-95E9-460E-A7F9-0BEE8C0395C9}"/>
              </a:ext>
            </a:extLst>
          </p:cNvPr>
          <p:cNvSpPr/>
          <p:nvPr/>
        </p:nvSpPr>
        <p:spPr>
          <a:xfrm>
            <a:off x="0" y="6489700"/>
            <a:ext cx="966158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1049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4AF735B1-874D-41E7-952B-0BC44A112E1E}"/>
              </a:ext>
            </a:extLst>
          </p:cNvPr>
          <p:cNvGrpSpPr/>
          <p:nvPr/>
        </p:nvGrpSpPr>
        <p:grpSpPr>
          <a:xfrm>
            <a:off x="2023991" y="1124245"/>
            <a:ext cx="8144019" cy="4066173"/>
            <a:chOff x="1884558" y="1124245"/>
            <a:chExt cx="8144019" cy="406617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1D21A52D-EA0C-42F2-96F5-EAD8F8B0D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1736" y="1124245"/>
              <a:ext cx="5056841" cy="4066173"/>
            </a:xfrm>
            <a:prstGeom prst="rect">
              <a:avLst/>
            </a:prstGeom>
            <a:ln w="12700" cap="sq">
              <a:solidFill>
                <a:srgbClr val="1FB7B7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66326C5-9A3C-4E64-88AA-891F429B0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4558" y="1124245"/>
              <a:ext cx="2667000" cy="2476500"/>
            </a:xfrm>
            <a:prstGeom prst="rect">
              <a:avLst/>
            </a:prstGeom>
            <a:ln w="12700" cap="sq">
              <a:solidFill>
                <a:srgbClr val="1FB7B7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BAF612F8-F7C1-4774-89B0-A2E099428181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Configure the </a:t>
            </a:r>
            <a:r>
              <a:rPr lang="en-US" altLang="ja-JP" sz="2400" spc="200">
                <a:solidFill>
                  <a:srgbClr val="1FB7B7"/>
                </a:solidFill>
              </a:rPr>
              <a:t>custom</a:t>
            </a:r>
            <a:r>
              <a:rPr lang="en-US" altLang="ja-JP" sz="2400" spc="200"/>
              <a:t> node as shown in the figure.</a:t>
            </a:r>
            <a:endParaRPr lang="ja-JP" altLang="en-US" sz="2400" spc="200"/>
          </a:p>
        </p:txBody>
      </p:sp>
      <p:sp>
        <p:nvSpPr>
          <p:cNvPr id="10" name="ProgressBar">
            <a:extLst>
              <a:ext uri="{FF2B5EF4-FFF2-40B4-BE49-F238E27FC236}">
                <a16:creationId xmlns:a16="http://schemas.microsoft.com/office/drawing/2014/main" id="{0D966571-E288-4948-8659-27B24D2A81AB}"/>
              </a:ext>
            </a:extLst>
          </p:cNvPr>
          <p:cNvSpPr/>
          <p:nvPr/>
        </p:nvSpPr>
        <p:spPr>
          <a:xfrm>
            <a:off x="0" y="6489700"/>
            <a:ext cx="989162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033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BAF612F8-F7C1-4774-89B0-A2E099428181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On UE4, there is a </a:t>
            </a:r>
            <a:r>
              <a:rPr lang="en-US" altLang="ja-JP" sz="2400" spc="200">
                <a:solidFill>
                  <a:srgbClr val="1FB7B7"/>
                </a:solidFill>
              </a:rPr>
              <a:t>material function</a:t>
            </a:r>
            <a:r>
              <a:rPr lang="en-US" altLang="ja-JP" sz="2400" spc="200"/>
              <a:t> of SmoothStep.</a:t>
            </a:r>
            <a:endParaRPr lang="ja-JP" altLang="en-US" sz="2400" spc="20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F83C468-EBD8-4D6A-A01A-1B273575DBAF}"/>
              </a:ext>
            </a:extLst>
          </p:cNvPr>
          <p:cNvGrpSpPr/>
          <p:nvPr/>
        </p:nvGrpSpPr>
        <p:grpSpPr>
          <a:xfrm>
            <a:off x="1647032" y="1124245"/>
            <a:ext cx="8897937" cy="4137680"/>
            <a:chOff x="1982439" y="2087593"/>
            <a:chExt cx="8897937" cy="4137680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8BD9776-7133-4DC2-AFF4-C8C9C391F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2439" y="2087593"/>
              <a:ext cx="3419475" cy="2562225"/>
            </a:xfrm>
            <a:prstGeom prst="rect">
              <a:avLst/>
            </a:prstGeom>
            <a:ln w="12700">
              <a:solidFill>
                <a:srgbClr val="1FB7B7"/>
              </a:solidFill>
            </a:ln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9BFF87DE-91DE-4F1D-B73E-2D4B40C37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1718" y="2087593"/>
              <a:ext cx="5068658" cy="4137680"/>
            </a:xfrm>
            <a:prstGeom prst="rect">
              <a:avLst/>
            </a:prstGeom>
            <a:ln w="12700">
              <a:solidFill>
                <a:srgbClr val="1FB7B7"/>
              </a:solidFill>
            </a:ln>
          </p:spPr>
        </p:pic>
      </p:grpSp>
      <p:sp>
        <p:nvSpPr>
          <p:cNvPr id="12" name="ProgressBar">
            <a:extLst>
              <a:ext uri="{FF2B5EF4-FFF2-40B4-BE49-F238E27FC236}">
                <a16:creationId xmlns:a16="http://schemas.microsoft.com/office/drawing/2014/main" id="{DC09935B-551C-4568-9062-19B58CB9A4A7}"/>
              </a:ext>
            </a:extLst>
          </p:cNvPr>
          <p:cNvSpPr/>
          <p:nvPr/>
        </p:nvSpPr>
        <p:spPr>
          <a:xfrm>
            <a:off x="0" y="6489700"/>
            <a:ext cx="1012166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6251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1C49BAF-8812-40DE-930D-37D12E22F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860" y="1124246"/>
            <a:ext cx="8408281" cy="4039426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5748E814-7CED-4D37-A59C-4BB078E489D0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For example, the configuration can be added</a:t>
            </a:r>
          </a:p>
          <a:p>
            <a:pPr algn="ctr"/>
            <a:r>
              <a:rPr lang="en-US" altLang="ja-JP" sz="2400" spc="200"/>
              <a:t>as shown in the figure.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1E7589E2-3C5A-4FE6-90F2-560A141F7208}"/>
              </a:ext>
            </a:extLst>
          </p:cNvPr>
          <p:cNvSpPr/>
          <p:nvPr/>
        </p:nvSpPr>
        <p:spPr>
          <a:xfrm>
            <a:off x="0" y="6489700"/>
            <a:ext cx="1035169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3558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99B3CCB-9EF6-460A-A122-A972C435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552"/>
            <a:ext cx="7772400" cy="362712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516003-9029-42D4-BD1E-79E6380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2" y="1193287"/>
            <a:ext cx="2215964" cy="1261868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D233725-AB38-4499-A4C5-A3594E724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75" y="1124245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B0944AAA-D19A-40A3-A4F2-2522F77B5A4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,</a:t>
            </a:r>
          </a:p>
          <a:p>
            <a:pPr algn="ctr"/>
            <a:r>
              <a:rPr lang="en-US" altLang="ja-JP" sz="2400" spc="200"/>
              <a:t>the graph falls within the range of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 to </a:t>
            </a:r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AD970A9-9235-459C-B9BC-38012B17B557}"/>
              </a:ext>
            </a:extLst>
          </p:cNvPr>
          <p:cNvSpPr/>
          <p:nvPr/>
        </p:nvSpPr>
        <p:spPr>
          <a:xfrm>
            <a:off x="2586613" y="1799120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3EEF95-82CD-4557-96D6-BB92DD163A33}"/>
              </a:ext>
            </a:extLst>
          </p:cNvPr>
          <p:cNvSpPr txBox="1"/>
          <p:nvPr/>
        </p:nvSpPr>
        <p:spPr>
          <a:xfrm>
            <a:off x="2525098" y="1765841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C9297E02-0C4A-4CCB-8095-6F8832CAE647}"/>
              </a:ext>
            </a:extLst>
          </p:cNvPr>
          <p:cNvSpPr/>
          <p:nvPr/>
        </p:nvSpPr>
        <p:spPr>
          <a:xfrm>
            <a:off x="0" y="6489700"/>
            <a:ext cx="1058173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45735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E99B3CCB-9EF6-460A-A122-A972C435A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552"/>
            <a:ext cx="7772400" cy="362712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516003-9029-42D4-BD1E-79E6380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2" y="1193287"/>
            <a:ext cx="2215964" cy="1261868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B0944AAA-D19A-40A3-A4F2-2522F77B5A4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And if you change the “</a:t>
            </a:r>
            <a:r>
              <a:rPr lang="en-US" altLang="ja-JP" sz="2400" spc="200">
                <a:solidFill>
                  <a:srgbClr val="1FB7B7"/>
                </a:solidFill>
              </a:rPr>
              <a:t>SStep_Min</a:t>
            </a:r>
            <a:r>
              <a:rPr lang="en-US" altLang="ja-JP" sz="2400" spc="200"/>
              <a:t>” value,</a:t>
            </a:r>
          </a:p>
          <a:p>
            <a:pPr algn="ctr"/>
            <a:r>
              <a:rPr lang="en-US" altLang="ja-JP" sz="2400" spc="200"/>
              <a:t>the position where you start to get thinner will change.</a:t>
            </a:r>
            <a:endParaRPr lang="ja-JP" altLang="en-US" sz="2400" spc="2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AD970A9-9235-459C-B9BC-38012B17B557}"/>
              </a:ext>
            </a:extLst>
          </p:cNvPr>
          <p:cNvSpPr/>
          <p:nvPr/>
        </p:nvSpPr>
        <p:spPr>
          <a:xfrm>
            <a:off x="2586613" y="1799120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3EEF95-82CD-4557-96D6-BB92DD163A33}"/>
              </a:ext>
            </a:extLst>
          </p:cNvPr>
          <p:cNvSpPr txBox="1"/>
          <p:nvPr/>
        </p:nvSpPr>
        <p:spPr>
          <a:xfrm>
            <a:off x="2525098" y="1765841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矢印: 左右 11">
            <a:extLst>
              <a:ext uri="{FF2B5EF4-FFF2-40B4-BE49-F238E27FC236}">
                <a16:creationId xmlns:a16="http://schemas.microsoft.com/office/drawing/2014/main" id="{CDF8FB07-A930-4B3D-8B02-F4674F64E652}"/>
              </a:ext>
            </a:extLst>
          </p:cNvPr>
          <p:cNvSpPr/>
          <p:nvPr/>
        </p:nvSpPr>
        <p:spPr>
          <a:xfrm>
            <a:off x="5161275" y="3388659"/>
            <a:ext cx="1400889" cy="511062"/>
          </a:xfrm>
          <a:prstGeom prst="leftRightArrow">
            <a:avLst/>
          </a:prstGeom>
          <a:ln w="28575">
            <a:solidFill>
              <a:srgbClr val="FFFFCC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62384B47-735A-4FC2-87C3-56C3FAD0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75" y="1124245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D37991B-64F0-45C3-B09A-43EFD6B75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7468" y="2867462"/>
            <a:ext cx="2143125" cy="1476375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8" name="ProgressBar">
            <a:extLst>
              <a:ext uri="{FF2B5EF4-FFF2-40B4-BE49-F238E27FC236}">
                <a16:creationId xmlns:a16="http://schemas.microsoft.com/office/drawing/2014/main" id="{40541C51-0490-452F-BB76-AE7418401239}"/>
              </a:ext>
            </a:extLst>
          </p:cNvPr>
          <p:cNvSpPr/>
          <p:nvPr/>
        </p:nvSpPr>
        <p:spPr>
          <a:xfrm>
            <a:off x="0" y="6489700"/>
            <a:ext cx="1081177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061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2502160-1811-471C-9797-7253E5FD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552"/>
            <a:ext cx="7772400" cy="362712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516003-9029-42D4-BD1E-79E6380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2" y="1193287"/>
            <a:ext cx="2215964" cy="1261868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B0944AAA-D19A-40A3-A4F2-2522F77B5A4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If the “BranchGrowth”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 then Min and Max are set to</a:t>
            </a:r>
          </a:p>
          <a:p>
            <a:pPr algn="ctr"/>
            <a:r>
              <a:rPr lang="en-US" altLang="ja-JP" sz="2400" spc="200"/>
              <a:t>less than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 to make the entire model completely thin.</a:t>
            </a:r>
            <a:endParaRPr lang="ja-JP" altLang="en-US" sz="2400" spc="2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AD970A9-9235-459C-B9BC-38012B17B557}"/>
              </a:ext>
            </a:extLst>
          </p:cNvPr>
          <p:cNvSpPr/>
          <p:nvPr/>
        </p:nvSpPr>
        <p:spPr>
          <a:xfrm>
            <a:off x="2586613" y="1799120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3EEF95-82CD-4557-96D6-BB92DD163A33}"/>
              </a:ext>
            </a:extLst>
          </p:cNvPr>
          <p:cNvSpPr txBox="1"/>
          <p:nvPr/>
        </p:nvSpPr>
        <p:spPr>
          <a:xfrm>
            <a:off x="2525098" y="1765841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4B311B9-C1C7-4588-A8BC-3E8A72F05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75" y="1124245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ProgressBar">
            <a:extLst>
              <a:ext uri="{FF2B5EF4-FFF2-40B4-BE49-F238E27FC236}">
                <a16:creationId xmlns:a16="http://schemas.microsoft.com/office/drawing/2014/main" id="{9870FE4E-8F60-419E-845B-032B852EE1AD}"/>
              </a:ext>
            </a:extLst>
          </p:cNvPr>
          <p:cNvSpPr/>
          <p:nvPr/>
        </p:nvSpPr>
        <p:spPr>
          <a:xfrm>
            <a:off x="0" y="6489700"/>
            <a:ext cx="1104181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7713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図 16">
            <a:extLst>
              <a:ext uri="{FF2B5EF4-FFF2-40B4-BE49-F238E27FC236}">
                <a16:creationId xmlns:a16="http://schemas.microsoft.com/office/drawing/2014/main" id="{F2502160-1811-471C-9797-7253E5FD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6552"/>
            <a:ext cx="7772400" cy="362712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D1516003-9029-42D4-BD1E-79E638060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62" y="1193287"/>
            <a:ext cx="2215964" cy="1261868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B0944AAA-D19A-40A3-A4F2-2522F77B5A42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This is very easy to do, you just nees to set</a:t>
            </a:r>
          </a:p>
          <a:p>
            <a:pPr algn="ctr"/>
            <a:r>
              <a:rPr lang="en-US" altLang="ja-JP" sz="2400" spc="200"/>
              <a:t>the Min value and the Max value to </a:t>
            </a:r>
            <a:r>
              <a:rPr lang="en-US" altLang="ja-JP" sz="2400" spc="200">
                <a:solidFill>
                  <a:srgbClr val="1FB7B7"/>
                </a:solidFill>
              </a:rPr>
              <a:t>-1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AAD970A9-9235-459C-B9BC-38012B17B557}"/>
              </a:ext>
            </a:extLst>
          </p:cNvPr>
          <p:cNvSpPr/>
          <p:nvPr/>
        </p:nvSpPr>
        <p:spPr>
          <a:xfrm>
            <a:off x="2586613" y="1799120"/>
            <a:ext cx="504056" cy="504056"/>
          </a:xfrm>
          <a:prstGeom prst="ellipse">
            <a:avLst/>
          </a:prstGeom>
          <a:solidFill>
            <a:srgbClr val="FFFFCC"/>
          </a:solidFill>
          <a:ln w="38100">
            <a:solidFill>
              <a:srgbClr val="D4D3B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3EEF95-82CD-4557-96D6-BB92DD163A33}"/>
              </a:ext>
            </a:extLst>
          </p:cNvPr>
          <p:cNvSpPr txBox="1"/>
          <p:nvPr/>
        </p:nvSpPr>
        <p:spPr>
          <a:xfrm>
            <a:off x="2525098" y="1765841"/>
            <a:ext cx="617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b="1">
                <a:ln w="28575">
                  <a:noFill/>
                </a:ln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200" b="1">
              <a:ln w="28575">
                <a:noFill/>
              </a:ln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矢印: 左 17">
            <a:extLst>
              <a:ext uri="{FF2B5EF4-FFF2-40B4-BE49-F238E27FC236}">
                <a16:creationId xmlns:a16="http://schemas.microsoft.com/office/drawing/2014/main" id="{4E7F21BF-5A4A-4ED3-9198-3A736B671A2F}"/>
              </a:ext>
            </a:extLst>
          </p:cNvPr>
          <p:cNvSpPr/>
          <p:nvPr/>
        </p:nvSpPr>
        <p:spPr>
          <a:xfrm>
            <a:off x="4797069" y="2931395"/>
            <a:ext cx="2024121" cy="490696"/>
          </a:xfrm>
          <a:prstGeom prst="leftArrow">
            <a:avLst/>
          </a:prstGeom>
          <a:ln w="28575">
            <a:solidFill>
              <a:srgbClr val="FFFFCC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1">
            <a:extLst>
              <a:ext uri="{FF2B5EF4-FFF2-40B4-BE49-F238E27FC236}">
                <a16:creationId xmlns:a16="http://schemas.microsoft.com/office/drawing/2014/main" id="{6CD78045-1D69-4A49-962D-4DEB946E3133}"/>
              </a:ext>
            </a:extLst>
          </p:cNvPr>
          <p:cNvSpPr txBox="1">
            <a:spLocks/>
          </p:cNvSpPr>
          <p:nvPr/>
        </p:nvSpPr>
        <p:spPr>
          <a:xfrm>
            <a:off x="5449090" y="2194598"/>
            <a:ext cx="87789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ja-JP" sz="2800" b="1" spc="6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</a:rPr>
              <a:t>-1</a:t>
            </a: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79A2447D-2677-4797-BC72-0E64BDE29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4675" y="1124245"/>
            <a:ext cx="2398207" cy="1341370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ProgressBar">
            <a:extLst>
              <a:ext uri="{FF2B5EF4-FFF2-40B4-BE49-F238E27FC236}">
                <a16:creationId xmlns:a16="http://schemas.microsoft.com/office/drawing/2014/main" id="{1A26041B-F678-4F4A-B39B-79F4907F5B22}"/>
              </a:ext>
            </a:extLst>
          </p:cNvPr>
          <p:cNvSpPr/>
          <p:nvPr/>
        </p:nvSpPr>
        <p:spPr>
          <a:xfrm>
            <a:off x="0" y="6489700"/>
            <a:ext cx="1127184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889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2730453" y="3101579"/>
            <a:ext cx="778865" cy="574854"/>
            <a:chOff x="2730454" y="3014786"/>
            <a:chExt cx="1100233" cy="812045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" name="ProgressBar">
            <a:extLst>
              <a:ext uri="{FF2B5EF4-FFF2-40B4-BE49-F238E27FC236}">
                <a16:creationId xmlns:a16="http://schemas.microsoft.com/office/drawing/2014/main" id="{C3AA9DB5-7D3B-43F8-B35A-46CBFB7EB8FB}"/>
              </a:ext>
            </a:extLst>
          </p:cNvPr>
          <p:cNvSpPr/>
          <p:nvPr/>
        </p:nvSpPr>
        <p:spPr>
          <a:xfrm>
            <a:off x="0" y="6489700"/>
            <a:ext cx="115018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98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ranchGrowth6">
            <a:hlinkClick r:id="" action="ppaction://media"/>
            <a:extLst>
              <a:ext uri="{FF2B5EF4-FFF2-40B4-BE49-F238E27FC236}">
                <a16:creationId xmlns:a16="http://schemas.microsoft.com/office/drawing/2014/main" id="{C3806032-EF41-446A-9D59-A2D432C1E5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124245"/>
            <a:ext cx="7358899" cy="5026854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921437D-564C-4942-AFFD-840CB4D8883D}"/>
              </a:ext>
            </a:extLst>
          </p:cNvPr>
          <p:cNvSpPr/>
          <p:nvPr/>
        </p:nvSpPr>
        <p:spPr>
          <a:xfrm>
            <a:off x="0" y="3429000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B43A0226-2432-4C15-A7D7-60EF06861BC8}"/>
              </a:ext>
            </a:extLst>
          </p:cNvPr>
          <p:cNvSpPr txBox="1">
            <a:spLocks/>
          </p:cNvSpPr>
          <p:nvPr/>
        </p:nvSpPr>
        <p:spPr>
          <a:xfrm>
            <a:off x="226541" y="35671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So you can now change the thickness of the root at will!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(please press the play button below)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9615D934-C844-4DA0-B732-CEA87C2C4304}"/>
              </a:ext>
            </a:extLst>
          </p:cNvPr>
          <p:cNvSpPr/>
          <p:nvPr/>
        </p:nvSpPr>
        <p:spPr>
          <a:xfrm>
            <a:off x="0" y="6489700"/>
            <a:ext cx="1150188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437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E4F6DFD-C9CF-4F3B-805F-E1012CCF1183}"/>
              </a:ext>
            </a:extLst>
          </p:cNvPr>
          <p:cNvSpPr txBox="1">
            <a:spLocks/>
          </p:cNvSpPr>
          <p:nvPr/>
        </p:nvSpPr>
        <p:spPr>
          <a:xfrm>
            <a:off x="226541" y="4931561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pc="200"/>
              <a:t>There's a scene in “</a:t>
            </a:r>
            <a:r>
              <a:rPr lang="en-US" altLang="ja-JP" spc="200">
                <a:solidFill>
                  <a:srgbClr val="1FB7B7"/>
                </a:solidFill>
              </a:rPr>
              <a:t>God of War</a:t>
            </a:r>
            <a:r>
              <a:rPr lang="en-US" altLang="ja-JP" spc="200"/>
              <a:t>” where the tree roots move,</a:t>
            </a:r>
          </a:p>
          <a:p>
            <a:r>
              <a:rPr lang="en-US" altLang="ja-JP" spc="200"/>
              <a:t>and I thought it was using Vertex Animation Texture to represent it.</a:t>
            </a:r>
          </a:p>
          <a:p>
            <a:r>
              <a:rPr lang="en-US" altLang="ja-JP" spc="200"/>
              <a:t>However, this method can be done with a simple shader without</a:t>
            </a:r>
          </a:p>
          <a:p>
            <a:r>
              <a:rPr lang="en-US" altLang="ja-JP" spc="200"/>
              <a:t>consuming a lot of memory for the transformation.</a:t>
            </a:r>
          </a:p>
          <a:p>
            <a:r>
              <a:rPr lang="en-US" altLang="ja-JP" spc="200"/>
              <a:t>The scales fell from my eyes.</a:t>
            </a:r>
            <a:endParaRPr lang="ja-JP" altLang="en-US" spc="20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F24A3DF-895B-46D6-A459-000DC79C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423" y="1009419"/>
            <a:ext cx="5437154" cy="2980074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F7B2256F-503C-411F-9359-4520069EB269}"/>
              </a:ext>
            </a:extLst>
          </p:cNvPr>
          <p:cNvSpPr txBox="1">
            <a:spLocks/>
          </p:cNvSpPr>
          <p:nvPr/>
        </p:nvSpPr>
        <p:spPr>
          <a:xfrm>
            <a:off x="226541" y="3696286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400" spc="200">
                <a:solidFill>
                  <a:srgbClr val="2E75B6"/>
                </a:solidFill>
              </a:rPr>
              <a:t>God of War ©2018 Sony Interactive Entertainment LLC</a:t>
            </a:r>
            <a:endParaRPr lang="ja-JP" altLang="en-US" sz="1400" spc="200">
              <a:solidFill>
                <a:srgbClr val="2E75B6"/>
              </a:solidFill>
            </a:endParaRPr>
          </a:p>
        </p:txBody>
      </p:sp>
      <p:sp>
        <p:nvSpPr>
          <p:cNvPr id="11" name="ProgressBar">
            <a:extLst>
              <a:ext uri="{FF2B5EF4-FFF2-40B4-BE49-F238E27FC236}">
                <a16:creationId xmlns:a16="http://schemas.microsoft.com/office/drawing/2014/main" id="{DF763EFF-7E3B-405F-B281-6F9DC8D8FD3C}"/>
              </a:ext>
            </a:extLst>
          </p:cNvPr>
          <p:cNvSpPr/>
          <p:nvPr/>
        </p:nvSpPr>
        <p:spPr>
          <a:xfrm>
            <a:off x="0" y="6489700"/>
            <a:ext cx="1173192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843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E4F6DFD-C9CF-4F3B-805F-E1012CCF1183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Moving vertices with a “</a:t>
            </a:r>
            <a:r>
              <a:rPr lang="en-US" altLang="ja-JP" sz="2400" spc="200">
                <a:solidFill>
                  <a:srgbClr val="1FB7B7"/>
                </a:solidFill>
              </a:rPr>
              <a:t>World Position Offset</a:t>
            </a:r>
            <a:r>
              <a:rPr lang="en-US" altLang="ja-JP" sz="2400" spc="200"/>
              <a:t>”</a:t>
            </a:r>
          </a:p>
          <a:p>
            <a:r>
              <a:rPr lang="en-US" altLang="ja-JP" sz="2400" spc="200"/>
              <a:t>seems to bequite useful.</a:t>
            </a:r>
          </a:p>
          <a:p>
            <a:r>
              <a:rPr lang="en-US" altLang="ja-JP" sz="2400" spc="200"/>
              <a:t>Thanks to </a:t>
            </a:r>
            <a:r>
              <a:rPr lang="en-US" altLang="ja-JP" sz="2400" spc="200">
                <a:ln w="57150">
                  <a:noFill/>
                </a:ln>
                <a:solidFill>
                  <a:srgbClr val="92D050"/>
                </a:solidFill>
                <a:ea typeface="小塚ゴシック Pro B" pitchFamily="34" charset="-128"/>
              </a:rPr>
              <a:t>Gil Damoiseaux</a:t>
            </a:r>
            <a:r>
              <a:rPr lang="en-US" altLang="ja-JP" sz="2400" spc="200"/>
              <a:t> for the great insight!</a:t>
            </a:r>
          </a:p>
          <a:p>
            <a:r>
              <a:rPr lang="en-US" altLang="ja-JP" sz="2400" spc="200"/>
              <a:t>(And “</a:t>
            </a:r>
            <a:r>
              <a:rPr lang="en-US" altLang="ja-JP" sz="2400" spc="200">
                <a:solidFill>
                  <a:srgbClr val="1FB7B7"/>
                </a:solidFill>
              </a:rPr>
              <a:t>DeepL Translate</a:t>
            </a:r>
            <a:r>
              <a:rPr lang="en-US" altLang="ja-JP" sz="2400" spc="200"/>
              <a:t>” has given me great help.)</a:t>
            </a:r>
            <a:endParaRPr lang="ja-JP" altLang="en-US" sz="2400" spc="200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CE17BB33-63B3-4F30-8045-A72E50BFD656}"/>
              </a:ext>
            </a:extLst>
          </p:cNvPr>
          <p:cNvSpPr/>
          <p:nvPr/>
        </p:nvSpPr>
        <p:spPr>
          <a:xfrm>
            <a:off x="0" y="6489700"/>
            <a:ext cx="1196196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8490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27" y="2944906"/>
            <a:ext cx="11788346" cy="914400"/>
          </a:xfrm>
        </p:spPr>
        <p:txBody>
          <a:bodyPr/>
          <a:lstStyle/>
          <a:p>
            <a:r>
              <a:rPr lang="en-US" altLang="ja-JP" sz="2800"/>
              <a:t>Thank you for watching! :)</a:t>
            </a:r>
            <a:endParaRPr lang="ja-JP" altLang="en-US" sz="28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49BEFA54-67D1-491F-8951-632E91A55217}"/>
              </a:ext>
            </a:extLst>
          </p:cNvPr>
          <p:cNvSpPr/>
          <p:nvPr/>
        </p:nvSpPr>
        <p:spPr>
          <a:xfrm>
            <a:off x="0" y="6489700"/>
            <a:ext cx="1219200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725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025409-596E-4828-860E-07FDB70F9C54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Do you know this tweet already?</a:t>
            </a:r>
            <a:endParaRPr lang="ja-JP" altLang="en-US" sz="2400" spc="200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76B82B60-DB69-498F-BA85-ACF0F47EA0E3}"/>
              </a:ext>
            </a:extLst>
          </p:cNvPr>
          <p:cNvSpPr/>
          <p:nvPr/>
        </p:nvSpPr>
        <p:spPr>
          <a:xfrm>
            <a:off x="0" y="6489700"/>
            <a:ext cx="138022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16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615A3598-E052-40CA-AA75-36AE54A23091}"/>
              </a:ext>
            </a:extLst>
          </p:cNvPr>
          <p:cNvSpPr txBox="1">
            <a:spLocks/>
          </p:cNvSpPr>
          <p:nvPr/>
        </p:nvSpPr>
        <p:spPr>
          <a:xfrm>
            <a:off x="1757772" y="764704"/>
            <a:ext cx="8676456" cy="108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ja-JP" sz="1400" b="1" spc="3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</a:rPr>
              <a:t>Gil Damoiseaux</a:t>
            </a:r>
            <a:r>
              <a:rPr lang="ja-JP" altLang="en-US" sz="1400" b="1" spc="3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</a:rPr>
              <a:t> </a:t>
            </a:r>
            <a:r>
              <a:rPr lang="en-US" altLang="ja-JP" sz="1400" b="1" spc="3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</a:rPr>
              <a:t>@Gaxil | twitter</a:t>
            </a:r>
            <a:endParaRPr lang="en-US" altLang="ja-JP" sz="1400" b="1" spc="300">
              <a:ln w="57150">
                <a:noFill/>
              </a:ln>
              <a:solidFill>
                <a:srgbClr val="FFFFCC"/>
              </a:solidFill>
              <a:latin typeface="Arial" panose="020B0604020202020204" pitchFamily="34" charset="0"/>
              <a:ea typeface="小塚ゴシック Pro B" pitchFamily="34" charset="-128"/>
              <a:cs typeface="Arial" panose="020B0604020202020204" pitchFamily="34" charset="0"/>
              <a:hlinkClick r:id="rId2"/>
            </a:endParaRPr>
          </a:p>
          <a:p>
            <a:pPr lvl="0" algn="ctr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ja-JP" sz="1400" spc="300">
                <a:ln w="57150">
                  <a:noFill/>
                </a:ln>
                <a:solidFill>
                  <a:srgbClr val="FFFFCC"/>
                </a:solidFill>
                <a:latin typeface="Arial" panose="020B0604020202020204" pitchFamily="34" charset="0"/>
                <a:ea typeface="小塚ゴシック Pro B" pitchFamily="34" charset="-128"/>
                <a:cs typeface="Arial" panose="020B0604020202020204" pitchFamily="34" charset="0"/>
                <a:hlinkClick r:id="rId3"/>
              </a:rPr>
              <a:t>https://twitter.com/Gaxil/status/989451306569027586</a:t>
            </a:r>
            <a:endParaRPr lang="en-US" altLang="ja-JP" sz="1400" spc="300">
              <a:ln w="57150">
                <a:noFill/>
              </a:ln>
              <a:solidFill>
                <a:srgbClr val="FFFFCC"/>
              </a:solidFill>
              <a:latin typeface="Arial" panose="020B0604020202020204" pitchFamily="34" charset="0"/>
              <a:ea typeface="小塚ゴシック Pro B" pitchFamily="34" charset="-128"/>
              <a:cs typeface="Arial" panose="020B0604020202020204" pitchFamily="34" charset="0"/>
            </a:endParaRPr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970271F3-B929-43CD-A369-B4FC62BD71E6}"/>
              </a:ext>
            </a:extLst>
          </p:cNvPr>
          <p:cNvGrpSpPr/>
          <p:nvPr/>
        </p:nvGrpSpPr>
        <p:grpSpPr>
          <a:xfrm>
            <a:off x="3393004" y="1844824"/>
            <a:ext cx="5405993" cy="4346853"/>
            <a:chOff x="3280807" y="1844824"/>
            <a:chExt cx="5405993" cy="4346853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B3442118-5C32-4125-A6DF-985E44FD8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807" y="1844824"/>
              <a:ext cx="2030824" cy="2088232"/>
            </a:xfrm>
            <a:prstGeom prst="rect">
              <a:avLst/>
            </a:prstGeom>
            <a:ln w="12700" cap="sq">
              <a:solidFill>
                <a:srgbClr val="1FB7B7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64BA55B-DF6C-4449-A1A1-A3771B92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26817" y="1844824"/>
              <a:ext cx="3159983" cy="4346853"/>
            </a:xfrm>
            <a:prstGeom prst="rect">
              <a:avLst/>
            </a:prstGeom>
            <a:ln w="12700" cap="sq">
              <a:solidFill>
                <a:srgbClr val="1FB7B7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9" name="ProgressBar">
            <a:extLst>
              <a:ext uri="{FF2B5EF4-FFF2-40B4-BE49-F238E27FC236}">
                <a16:creationId xmlns:a16="http://schemas.microsoft.com/office/drawing/2014/main" id="{B075EB6E-7C4F-49D6-B283-7BCEDD8317A5}"/>
              </a:ext>
            </a:extLst>
          </p:cNvPr>
          <p:cNvSpPr/>
          <p:nvPr/>
        </p:nvSpPr>
        <p:spPr>
          <a:xfrm>
            <a:off x="0" y="6489700"/>
            <a:ext cx="161026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3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025409-596E-4828-860E-07FDB70F9C54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Wonderful work!</a:t>
            </a:r>
          </a:p>
          <a:p>
            <a:pPr algn="ctr"/>
            <a:r>
              <a:rPr lang="en-US" altLang="ja-JP" sz="2400" spc="200"/>
              <a:t>I tried the technique as soon as I saw it.</a:t>
            </a:r>
            <a:endParaRPr lang="ja-JP" altLang="en-US" sz="2400" spc="200"/>
          </a:p>
        </p:txBody>
      </p:sp>
      <p:sp>
        <p:nvSpPr>
          <p:cNvPr id="6" name="ProgressBar">
            <a:extLst>
              <a:ext uri="{FF2B5EF4-FFF2-40B4-BE49-F238E27FC236}">
                <a16:creationId xmlns:a16="http://schemas.microsoft.com/office/drawing/2014/main" id="{7BD5D431-1286-4BD6-9C14-BDBD2D9B93D7}"/>
              </a:ext>
            </a:extLst>
          </p:cNvPr>
          <p:cNvSpPr/>
          <p:nvPr/>
        </p:nvSpPr>
        <p:spPr>
          <a:xfrm>
            <a:off x="0" y="6489700"/>
            <a:ext cx="184030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336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04B08E0-0DFB-4D46-A1AC-2BDE9AA6C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588" y="1355779"/>
            <a:ext cx="7416824" cy="3701802"/>
          </a:xfrm>
          <a:prstGeom prst="rect">
            <a:avLst/>
          </a:prstGeom>
          <a:ln w="12700" cap="sq">
            <a:solidFill>
              <a:srgbClr val="1FB7B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29F76F39-0638-4C48-8F5C-8DE1C1A7B54C}"/>
              </a:ext>
            </a:extLst>
          </p:cNvPr>
          <p:cNvSpPr txBox="1">
            <a:spLocks/>
          </p:cNvSpPr>
          <p:nvPr/>
        </p:nvSpPr>
        <p:spPr>
          <a:xfrm>
            <a:off x="226541" y="532177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First, you need to prepare a pipe-shaped model</a:t>
            </a:r>
          </a:p>
          <a:p>
            <a:pPr algn="ctr"/>
            <a:r>
              <a:rPr lang="en-US" altLang="ja-JP" sz="2400" spc="200"/>
              <a:t>and divide polygons into a certain number of pieces.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9FB86938-CE30-4CDD-A52D-9E45EFE847FD}"/>
              </a:ext>
            </a:extLst>
          </p:cNvPr>
          <p:cNvSpPr/>
          <p:nvPr/>
        </p:nvSpPr>
        <p:spPr>
          <a:xfrm>
            <a:off x="0" y="6489700"/>
            <a:ext cx="207034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660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1237</Words>
  <Application>Microsoft Office PowerPoint</Application>
  <PresentationFormat>ワイド画面</PresentationFormat>
  <Paragraphs>171</Paragraphs>
  <Slides>53</Slides>
  <Notes>0</Notes>
  <HiddenSlides>0</HiddenSlides>
  <MMClips>7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53</vt:i4>
      </vt:variant>
    </vt:vector>
  </HeadingPairs>
  <TitlesOfParts>
    <vt:vector size="57" baseType="lpstr">
      <vt:lpstr>メイリオ</vt:lpstr>
      <vt:lpstr>游ゴシック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2020-07-28T17:10:29Z</dcterms:created>
  <dcterms:modified xsi:type="dcterms:W3CDTF">2020-07-28T17:25:09Z</dcterms:modified>
</cp:coreProperties>
</file>